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758" r:id="rId5"/>
    <p:sldId id="677" r:id="rId6"/>
    <p:sldId id="1611" r:id="rId7"/>
    <p:sldId id="1613" r:id="rId8"/>
    <p:sldId id="1614" r:id="rId9"/>
    <p:sldId id="1616" r:id="rId10"/>
    <p:sldId id="1618" r:id="rId11"/>
    <p:sldId id="1615" r:id="rId12"/>
    <p:sldId id="1617" r:id="rId13"/>
    <p:sldId id="1619" r:id="rId14"/>
    <p:sldId id="1620" r:id="rId15"/>
    <p:sldId id="1622" r:id="rId16"/>
    <p:sldId id="1623" r:id="rId17"/>
    <p:sldId id="1624" r:id="rId18"/>
    <p:sldId id="1625" r:id="rId19"/>
    <p:sldId id="1626" r:id="rId20"/>
    <p:sldId id="1627" r:id="rId21"/>
    <p:sldId id="1628" r:id="rId22"/>
    <p:sldId id="1632" r:id="rId23"/>
    <p:sldId id="1633" r:id="rId24"/>
    <p:sldId id="1630" r:id="rId25"/>
    <p:sldId id="1634" r:id="rId26"/>
    <p:sldId id="1635" r:id="rId27"/>
    <p:sldId id="1636" r:id="rId28"/>
    <p:sldId id="1637" r:id="rId29"/>
    <p:sldId id="1638" r:id="rId30"/>
    <p:sldId id="1639" r:id="rId31"/>
    <p:sldId id="1640" r:id="rId32"/>
    <p:sldId id="1641" r:id="rId33"/>
    <p:sldId id="1642" r:id="rId34"/>
    <p:sldId id="1643" r:id="rId35"/>
    <p:sldId id="1644" r:id="rId36"/>
    <p:sldId id="1645" r:id="rId37"/>
    <p:sldId id="1646" r:id="rId38"/>
    <p:sldId id="1647" r:id="rId39"/>
    <p:sldId id="1648" r:id="rId40"/>
    <p:sldId id="1649" r:id="rId41"/>
    <p:sldId id="1650" r:id="rId42"/>
    <p:sldId id="1651" r:id="rId43"/>
    <p:sldId id="1652" r:id="rId44"/>
    <p:sldId id="1653" r:id="rId45"/>
    <p:sldId id="1654" r:id="rId46"/>
    <p:sldId id="1655" r:id="rId47"/>
    <p:sldId id="1656" r:id="rId48"/>
    <p:sldId id="1657" r:id="rId49"/>
    <p:sldId id="1658" r:id="rId50"/>
    <p:sldId id="836" r:id="rId51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우진희" initials="우" lastIdx="1" clrIdx="0"/>
  <p:cmAuthor id="2" name="Microsoft Office User" initials="Office [13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9A576"/>
    <a:srgbClr val="EBEBEB"/>
    <a:srgbClr val="1399B8"/>
    <a:srgbClr val="139AB8"/>
    <a:srgbClr val="376C98"/>
    <a:srgbClr val="E76565"/>
    <a:srgbClr val="0000FF"/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8"/>
    <p:restoredTop sz="94648"/>
  </p:normalViewPr>
  <p:slideViewPr>
    <p:cSldViewPr snapToGrid="0">
      <p:cViewPr>
        <p:scale>
          <a:sx n="110" d="100"/>
          <a:sy n="110" d="100"/>
        </p:scale>
        <p:origin x="2008" y="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25C62-06D4-4571-827B-ECFE24E39198}" type="datetimeFigureOut">
              <a:rPr lang="ko-KR" altLang="en-US" smtClean="0"/>
              <a:t>2024. 1. 9.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156FD-B2C7-45C0-A68B-243BC42C1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72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C433F-B9B6-4150-A020-3C521B172721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5E3B7-9D0D-4288-8F9A-90C8E29AF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introducing me</a:t>
            </a:r>
          </a:p>
          <a:p>
            <a:pPr rtl="0"/>
            <a:endParaRPr lang="en-US" altLang="ko-K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3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57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67p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8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41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9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19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75p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1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BER (Bit Error Rate)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은 디지털 통신 시스템에서 전송된 비트 중에서 </a:t>
            </a:r>
            <a:r>
              <a:rPr lang="ko-KR" alt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수신측에서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정확하게 복원하지 못한 오류 비트의 비율을 나타내는 지표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QPSK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심볼을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AWGN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채널을 통과시키고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다양한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SNR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값에서의 비트 </a:t>
            </a:r>
            <a:r>
              <a:rPr lang="ko-KR" alt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에러율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(BER)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을 계산하여 그래프로 그림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ko-KR" alt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시뮬레이션할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SNR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값 범위와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BER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결과를 저장할 배열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BER</a:t>
            </a:r>
            <a:r>
              <a:rPr lang="ko-KR" altLang="en-US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미리 설정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반복문을 통해 각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SNR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값에 대해 전송 심볼을 생성하고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, AWGN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채널을 통과시킨 후 수신 심볼을 복원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이후 비트 오류를 계산하여 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BER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을 구하고</a:t>
            </a:r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결과를 그래프로 표시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  <a:p>
            <a:r>
              <a:rPr lang="en-US" altLang="ko-KR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BER </a:t>
            </a:r>
            <a:r>
              <a:rPr lang="ko-KR" altLang="en-US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값이 낮을 수록 좋은 성능</a:t>
            </a:r>
            <a:endParaRPr lang="ko-KR" altLang="en-US" b="0" i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7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5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5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17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18~19p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5E3B7-9D0D-4288-8F9A-90C8E29AF7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2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en-US" altLang="ko-KR"/>
              <a:t>2022-12-29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1741" y="651461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7B8CD0DC-FE30-4EB6-A0ED-1F87F04C3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F62E4-15B6-4CE5-A5A4-FDAC185D1F33}"/>
              </a:ext>
            </a:extLst>
          </p:cNvPr>
          <p:cNvSpPr txBox="1"/>
          <p:nvPr userDrawn="1"/>
        </p:nvSpPr>
        <p:spPr>
          <a:xfrm>
            <a:off x="-7620" y="6571034"/>
            <a:ext cx="3424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I</a:t>
            </a:r>
            <a:r>
              <a:rPr lang="en-US" altLang="ko-KR" sz="1100"/>
              <a:t>ntelligent </a:t>
            </a:r>
            <a:r>
              <a:rPr lang="en-US" altLang="ko-KR" sz="1200" b="1">
                <a:solidFill>
                  <a:srgbClr val="0070C0"/>
                </a:solidFill>
              </a:rPr>
              <a:t>C</a:t>
            </a:r>
            <a:r>
              <a:rPr lang="en-US" altLang="ko-KR" sz="1100"/>
              <a:t>ommunications &amp; </a:t>
            </a:r>
            <a:r>
              <a:rPr lang="en-US" altLang="ko-KR" sz="1200" b="1">
                <a:solidFill>
                  <a:srgbClr val="0070C0"/>
                </a:solidFill>
              </a:rPr>
              <a:t>I</a:t>
            </a:r>
            <a:r>
              <a:rPr lang="en-US" altLang="ko-KR" sz="1100"/>
              <a:t>nformation </a:t>
            </a:r>
            <a:r>
              <a:rPr lang="en-US" altLang="ko-KR" sz="1200" b="1">
                <a:solidFill>
                  <a:srgbClr val="0070C0"/>
                </a:solidFill>
              </a:rPr>
              <a:t>S</a:t>
            </a:r>
            <a:r>
              <a:rPr lang="en-US" altLang="ko-KR" sz="1100"/>
              <a:t>ecurity </a:t>
            </a:r>
            <a:r>
              <a:rPr lang="en-US" altLang="ko-KR" sz="1200"/>
              <a:t>LAB.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45966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720000"/>
          </a:xfrm>
        </p:spPr>
        <p:txBody>
          <a:bodyPr>
            <a:normAutofit/>
          </a:bodyPr>
          <a:lstStyle>
            <a:lvl1pPr algn="l">
              <a:defRPr sz="3200" b="1">
                <a:latin typeface="+mn-lt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080000"/>
            <a:ext cx="8424000" cy="5400000"/>
          </a:xfrm>
        </p:spPr>
        <p:txBody>
          <a:bodyPr>
            <a:normAutofit/>
          </a:bodyPr>
          <a:lstStyle>
            <a:lvl1pPr marL="234950" indent="-234950">
              <a:buFont typeface="Wingdings" panose="05000000000000000000" pitchFamily="2" charset="2"/>
              <a:buChar char="§"/>
              <a:defRPr sz="2800">
                <a:latin typeface="+mn-lt"/>
                <a:cs typeface="Angsana New" panose="02020603050405020304" pitchFamily="18" charset="-34"/>
              </a:defRPr>
            </a:lvl1pPr>
            <a:lvl2pPr marL="568325" indent="-225425">
              <a:buFont typeface="Wingdings" panose="05000000000000000000" pitchFamily="2" charset="2"/>
              <a:buChar char="ü"/>
              <a:defRPr sz="2400">
                <a:latin typeface="+mn-lt"/>
                <a:cs typeface="Angsana New" panose="02020603050405020304" pitchFamily="18" charset="-34"/>
              </a:defRPr>
            </a:lvl2pPr>
            <a:lvl3pPr marL="914400" indent="-228600">
              <a:defRPr sz="1800">
                <a:latin typeface="+mn-lt"/>
                <a:cs typeface="Angsana New" panose="02020603050405020304" pitchFamily="18" charset="-34"/>
              </a:defRPr>
            </a:lvl3pPr>
            <a:lvl4pPr marL="1260475" indent="-231775">
              <a:defRPr sz="1600">
                <a:latin typeface="+mn-lt"/>
                <a:cs typeface="Angsana New" panose="02020603050405020304" pitchFamily="18" charset="-34"/>
              </a:defRPr>
            </a:lvl4pPr>
            <a:lvl5pPr marL="1606550" indent="-234950">
              <a:defRPr sz="1600">
                <a:latin typeface="+mn-lt"/>
                <a:cs typeface="Angsana New" panose="02020603050405020304" pitchFamily="18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60710" y="6570745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Angsana New" panose="02020603050405020304" pitchFamily="18" charset="-34"/>
              </a:defRPr>
            </a:lvl1pPr>
          </a:lstStyle>
          <a:p>
            <a:fld id="{7B8CD0DC-FE30-4EB6-A0ED-1F87F04C36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0E03E3-D8C2-4A90-A598-DAFC4EE25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10" y="0"/>
            <a:ext cx="1879600" cy="269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88A46-4054-4EFA-96B7-7E454D0F09BF}"/>
              </a:ext>
            </a:extLst>
          </p:cNvPr>
          <p:cNvSpPr txBox="1"/>
          <p:nvPr userDrawn="1"/>
        </p:nvSpPr>
        <p:spPr>
          <a:xfrm>
            <a:off x="-7620" y="6571034"/>
            <a:ext cx="3424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0070C0"/>
                </a:solidFill>
              </a:rPr>
              <a:t>I</a:t>
            </a:r>
            <a:r>
              <a:rPr lang="en-US" altLang="ko-KR" sz="1100"/>
              <a:t>ntelligent </a:t>
            </a:r>
            <a:r>
              <a:rPr lang="en-US" altLang="ko-KR" sz="1200" b="1">
                <a:solidFill>
                  <a:srgbClr val="0070C0"/>
                </a:solidFill>
              </a:rPr>
              <a:t>C</a:t>
            </a:r>
            <a:r>
              <a:rPr lang="en-US" altLang="ko-KR" sz="1100"/>
              <a:t>ommunications &amp; </a:t>
            </a:r>
            <a:r>
              <a:rPr lang="en-US" altLang="ko-KR" sz="1200" b="1">
                <a:solidFill>
                  <a:srgbClr val="0070C0"/>
                </a:solidFill>
              </a:rPr>
              <a:t>I</a:t>
            </a:r>
            <a:r>
              <a:rPr lang="en-US" altLang="ko-KR" sz="1100"/>
              <a:t>nformation </a:t>
            </a:r>
            <a:r>
              <a:rPr lang="en-US" altLang="ko-KR" sz="1200" b="1">
                <a:solidFill>
                  <a:srgbClr val="0070C0"/>
                </a:solidFill>
              </a:rPr>
              <a:t>S</a:t>
            </a:r>
            <a:r>
              <a:rPr lang="en-US" altLang="ko-KR" sz="1100"/>
              <a:t>ecurity </a:t>
            </a:r>
            <a:r>
              <a:rPr lang="en-US" altLang="ko-KR" sz="1200"/>
              <a:t>LAB.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69874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0000"/>
            <a:ext cx="8424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2F0F42-3E2C-4B78-90D9-2AE8C64B5D0D}"/>
              </a:ext>
            </a:extLst>
          </p:cNvPr>
          <p:cNvSpPr/>
          <p:nvPr/>
        </p:nvSpPr>
        <p:spPr>
          <a:xfrm>
            <a:off x="360000" y="6495385"/>
            <a:ext cx="7249372" cy="48475"/>
          </a:xfrm>
          <a:prstGeom prst="rect">
            <a:avLst/>
          </a:prstGeom>
          <a:solidFill>
            <a:srgbClr val="376C98"/>
          </a:solidFill>
          <a:ln>
            <a:solidFill>
              <a:srgbClr val="376C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3E560-0442-4BF5-B1EA-2AAD519BD1DC}"/>
              </a:ext>
            </a:extLst>
          </p:cNvPr>
          <p:cNvSpPr/>
          <p:nvPr userDrawn="1"/>
        </p:nvSpPr>
        <p:spPr>
          <a:xfrm>
            <a:off x="7563063" y="6496384"/>
            <a:ext cx="1577675" cy="48475"/>
          </a:xfrm>
          <a:prstGeom prst="rect">
            <a:avLst/>
          </a:prstGeom>
          <a:solidFill>
            <a:srgbClr val="D9A576"/>
          </a:solidFill>
          <a:ln>
            <a:solidFill>
              <a:srgbClr val="D9A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82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ngsana New" panose="02020603050405020304" pitchFamily="18" charset="-34"/>
        </a:defRPr>
      </a:lvl1pPr>
    </p:titleStyle>
    <p:bodyStyle>
      <a:lvl1pPr marL="234950" indent="-2349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1pPr>
      <a:lvl2pPr marL="568325" indent="-2254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2pPr>
      <a:lvl3pPr marL="914400" indent="-2286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3pPr>
      <a:lvl4pPr marL="1260475" indent="-23177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4pPr>
      <a:lvl5pPr marL="1606550" indent="-2349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95485"/>
            <a:ext cx="9144000" cy="1326480"/>
          </a:xfrm>
        </p:spPr>
        <p:txBody>
          <a:bodyPr anchor="ctr">
            <a:noAutofit/>
          </a:bodyPr>
          <a:lstStyle/>
          <a:p>
            <a:r>
              <a:rPr lang="en-US" altLang="ko-KR" sz="3200" b="1" dirty="0">
                <a:effectLst/>
                <a:latin typeface="Calibri" panose="020F0502020204030204" pitchFamily="34" charset="0"/>
              </a:rPr>
              <a:t>MATLAB </a:t>
            </a:r>
            <a:r>
              <a:rPr lang="ko-KR" altLang="en-US" sz="3200" b="1" dirty="0">
                <a:effectLst/>
                <a:latin typeface="MalgunGothic"/>
              </a:rPr>
              <a:t>기초</a:t>
            </a:r>
            <a:r>
              <a:rPr lang="en-US" altLang="ko-KR" sz="3200" b="1" dirty="0">
                <a:effectLst/>
                <a:latin typeface="Calibri" panose="020F0502020204030204" pitchFamily="34" charset="0"/>
              </a:rPr>
              <a:t>, BPSK/QPSK (AWGN) </a:t>
            </a:r>
            <a:endParaRPr lang="en-US" altLang="ko-KR" sz="1800" b="1" dirty="0">
              <a:effectLst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43000" y="3430570"/>
            <a:ext cx="6858000" cy="1965395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ko-KR" altLang="en-US" sz="1800" b="1" dirty="0"/>
              <a:t>민현선</a:t>
            </a:r>
            <a:endParaRPr lang="en-US" altLang="ko-KR" sz="1800" b="1" dirty="0"/>
          </a:p>
          <a:p>
            <a:pPr>
              <a:lnSpc>
                <a:spcPct val="70000"/>
              </a:lnSpc>
            </a:pP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600" dirty="0"/>
              <a:t>Department of </a:t>
            </a:r>
            <a:r>
              <a:rPr lang="en-US" altLang="ko-Kore-KR" sz="1600" dirty="0">
                <a:effectLst/>
                <a:cs typeface="Times New Roman" panose="02020603050405020304" pitchFamily="18" charset="0"/>
              </a:rPr>
              <a:t>Intelligence Media Engineering </a:t>
            </a:r>
            <a:br>
              <a:rPr lang="en-US" altLang="ko-Kore-KR" sz="1600" dirty="0">
                <a:effectLst/>
                <a:cs typeface="Times New Roman" panose="02020603050405020304" pitchFamily="18" charset="0"/>
              </a:rPr>
            </a:br>
            <a:r>
              <a:rPr lang="en-US" sz="2000" b="1" dirty="0" err="1"/>
              <a:t>Hanbat</a:t>
            </a:r>
            <a:r>
              <a:rPr lang="en-US" sz="2000" b="1" dirty="0"/>
              <a:t> National University</a:t>
            </a:r>
          </a:p>
          <a:p>
            <a:pPr>
              <a:lnSpc>
                <a:spcPct val="70000"/>
              </a:lnSpc>
            </a:pPr>
            <a:endParaRPr lang="en-US" sz="2000" b="1" dirty="0"/>
          </a:p>
          <a:p>
            <a:pPr>
              <a:lnSpc>
                <a:spcPct val="70000"/>
              </a:lnSpc>
            </a:pPr>
            <a:r>
              <a:rPr lang="en-US" altLang="ko-KR" sz="2000" dirty="0"/>
              <a:t>7</a:t>
            </a:r>
            <a:r>
              <a:rPr lang="en-US" sz="2000" dirty="0"/>
              <a:t> January 2024</a:t>
            </a:r>
            <a:endParaRPr lang="en-US" altLang="ko-KR" sz="2000" dirty="0"/>
          </a:p>
        </p:txBody>
      </p:sp>
      <p:pic>
        <p:nvPicPr>
          <p:cNvPr id="17410" name="Picture 2" descr="C:\Users\thkim\Desktop\UI_01\re05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79005"/>
            <a:ext cx="2844800" cy="70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1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effectLst/>
                <a:latin typeface="5"/>
              </a:rPr>
              <a:t>벡터</a:t>
            </a:r>
            <a:r>
              <a:rPr lang="en-US" altLang="ko-KR" sz="1800" dirty="0">
                <a:effectLst/>
                <a:latin typeface="5"/>
              </a:rPr>
              <a:t>(</a:t>
            </a:r>
            <a:r>
              <a:rPr lang="ko-KR" altLang="en-US" sz="1800" dirty="0">
                <a:effectLst/>
                <a:latin typeface="5"/>
              </a:rPr>
              <a:t>배열</a:t>
            </a:r>
            <a:r>
              <a:rPr lang="en-US" altLang="ko-KR" sz="1800" dirty="0">
                <a:effectLst/>
                <a:latin typeface="5"/>
              </a:rPr>
              <a:t>)</a:t>
            </a:r>
            <a:r>
              <a:rPr lang="ko-KR" altLang="en-US" sz="1800" dirty="0">
                <a:effectLst/>
                <a:latin typeface="5"/>
              </a:rPr>
              <a:t>만들기</a:t>
            </a:r>
            <a:br>
              <a:rPr lang="en-US" altLang="ko-KR" sz="1800" dirty="0">
                <a:effectLst/>
                <a:latin typeface="5"/>
              </a:rPr>
            </a:b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370939-8769-7B46-272C-35D083445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0" y="1474047"/>
            <a:ext cx="4216720" cy="2984259"/>
          </a:xfrm>
          <a:prstGeom prst="rect">
            <a:avLst/>
          </a:prstGeom>
        </p:spPr>
      </p:pic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3C93FC7-86D3-191F-2ADA-6C6C781F8B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6"/>
          <a:stretch/>
        </p:blipFill>
        <p:spPr>
          <a:xfrm>
            <a:off x="355280" y="4323461"/>
            <a:ext cx="4194000" cy="1566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73C1E5-2E5E-7DC6-BFEF-553F8AB5EC71}"/>
              </a:ext>
            </a:extLst>
          </p:cNvPr>
          <p:cNvSpPr txBox="1"/>
          <p:nvPr/>
        </p:nvSpPr>
        <p:spPr>
          <a:xfrm>
            <a:off x="4711113" y="1861622"/>
            <a:ext cx="4194000" cy="3747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에서 모든 배열은 대괄호</a:t>
            </a:r>
            <a:r>
              <a:rPr lang="en-US" altLang="ko-KR" sz="1600" dirty="0">
                <a:effectLst/>
                <a:latin typeface="5"/>
              </a:rPr>
              <a:t>[ ]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사용하여 정의</a:t>
            </a:r>
            <a:endParaRPr lang="en-US" altLang="ko-KR" sz="1600" dirty="0">
              <a:effectLst/>
              <a:latin typeface="5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5"/>
              </a:rPr>
              <a:t>콜론</a:t>
            </a:r>
            <a:r>
              <a:rPr lang="en-US" altLang="ko-KR" sz="1600" dirty="0">
                <a:effectLst/>
                <a:latin typeface="5"/>
              </a:rPr>
              <a:t>(:) </a:t>
            </a:r>
            <a:r>
              <a:rPr lang="ko-KR" altLang="en-US" sz="1600" dirty="0">
                <a:effectLst/>
                <a:latin typeface="5"/>
              </a:rPr>
              <a:t>연산자를 사용하여 일정 간격으로 증감하는 벡터를 생성</a:t>
            </a:r>
            <a:endParaRPr lang="ko-KR" altLang="en-US" sz="16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5"/>
              </a:rPr>
              <a:t>대괄호</a:t>
            </a:r>
            <a:r>
              <a:rPr lang="en-US" altLang="ko-KR" sz="1600" dirty="0">
                <a:effectLst/>
                <a:latin typeface="5"/>
              </a:rPr>
              <a:t>[ ] </a:t>
            </a:r>
            <a:r>
              <a:rPr lang="ko-KR" altLang="en-US" sz="1600" dirty="0">
                <a:effectLst/>
                <a:latin typeface="5"/>
              </a:rPr>
              <a:t>안에 있는 원소들은 공백</a:t>
            </a:r>
            <a:r>
              <a:rPr lang="en-US" altLang="ko-KR" sz="1600" dirty="0">
                <a:effectLst/>
                <a:latin typeface="5"/>
              </a:rPr>
              <a:t>(</a:t>
            </a:r>
            <a:r>
              <a:rPr lang="ko-KR" altLang="en-US" sz="1600" dirty="0">
                <a:effectLst/>
                <a:latin typeface="5"/>
              </a:rPr>
              <a:t>빈칸</a:t>
            </a:r>
            <a:r>
              <a:rPr lang="en-US" altLang="ko-KR" sz="1600" dirty="0">
                <a:effectLst/>
                <a:latin typeface="5"/>
              </a:rPr>
              <a:t>) </a:t>
            </a:r>
            <a:r>
              <a:rPr lang="ko-KR" altLang="en-US" sz="1600" dirty="0">
                <a:effectLst/>
                <a:latin typeface="5"/>
              </a:rPr>
              <a:t>또는 콤마</a:t>
            </a:r>
            <a:r>
              <a:rPr lang="en-US" altLang="ko-KR" sz="1600" dirty="0">
                <a:effectLst/>
                <a:latin typeface="5"/>
              </a:rPr>
              <a:t>(,)</a:t>
            </a:r>
            <a:r>
              <a:rPr lang="ko-KR" altLang="en-US" sz="1600" dirty="0">
                <a:effectLst/>
                <a:latin typeface="5"/>
              </a:rPr>
              <a:t>로 구분하여 행벡터를 생성</a:t>
            </a:r>
            <a:endParaRPr lang="ko-KR" altLang="en-US" sz="16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5"/>
              </a:rPr>
              <a:t>행렬을 전치하려면 작은따옴표</a:t>
            </a:r>
            <a:r>
              <a:rPr lang="en-US" altLang="ko-KR" sz="1600" dirty="0">
                <a:effectLst/>
                <a:latin typeface="5"/>
              </a:rPr>
              <a:t>(')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사용</a:t>
            </a:r>
            <a:endParaRPr lang="ko-KR" altLang="en-US" sz="16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ffectLst/>
                <a:latin typeface="5"/>
              </a:rPr>
              <a:t>행 벡터 생성 후 전치를 이용하거나 세미콜론</a:t>
            </a:r>
            <a:r>
              <a:rPr lang="en-US" altLang="ko-KR" sz="1600" dirty="0">
                <a:effectLst/>
                <a:latin typeface="5"/>
              </a:rPr>
              <a:t>(;)</a:t>
            </a:r>
            <a:r>
              <a:rPr lang="ko-KR" altLang="en-US" sz="1600" dirty="0">
                <a:effectLst/>
                <a:latin typeface="5"/>
              </a:rPr>
              <a:t>을 이용하여 </a:t>
            </a:r>
            <a:r>
              <a:rPr lang="ko-KR" altLang="en-US" sz="1600" dirty="0" err="1">
                <a:effectLst/>
                <a:latin typeface="5"/>
              </a:rPr>
              <a:t>열벡터</a:t>
            </a:r>
            <a:r>
              <a:rPr lang="ko-KR" altLang="en-US" sz="1600" dirty="0">
                <a:effectLst/>
                <a:latin typeface="5"/>
              </a:rPr>
              <a:t> 생성 가능</a:t>
            </a: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015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effectLst/>
                <a:latin typeface="5"/>
              </a:rPr>
              <a:t>행렬표현</a:t>
            </a:r>
            <a:br>
              <a:rPr lang="ko-KR" altLang="en-US" sz="1800" dirty="0">
                <a:effectLst/>
                <a:latin typeface="5"/>
              </a:rPr>
            </a:br>
            <a:endParaRPr lang="ko-KR" altLang="en-US" sz="12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5"/>
              </a:rPr>
              <a:t>세미콜론</a:t>
            </a:r>
            <a:r>
              <a:rPr lang="en-US" altLang="ko-KR" sz="1800" dirty="0">
                <a:effectLst/>
                <a:latin typeface="5"/>
              </a:rPr>
              <a:t>(;)</a:t>
            </a:r>
            <a:r>
              <a:rPr lang="ko-KR" altLang="en-US" sz="1800" dirty="0">
                <a:effectLst/>
                <a:latin typeface="5"/>
              </a:rPr>
              <a:t>을 이용하여 </a:t>
            </a:r>
            <a:r>
              <a:rPr lang="en-US" altLang="ko-KR" sz="1800" dirty="0">
                <a:effectLst/>
                <a:latin typeface="5"/>
              </a:rPr>
              <a:t>n</a:t>
            </a:r>
            <a:r>
              <a:rPr lang="ko-KR" altLang="en-US" sz="1800" dirty="0">
                <a:effectLst/>
                <a:latin typeface="5"/>
              </a:rPr>
              <a:t>행 </a:t>
            </a:r>
            <a:r>
              <a:rPr lang="en-US" altLang="ko-KR" sz="1800" dirty="0">
                <a:effectLst/>
                <a:latin typeface="5"/>
              </a:rPr>
              <a:t>m</a:t>
            </a:r>
            <a:r>
              <a:rPr lang="ko-KR" altLang="en-US" sz="1800" dirty="0">
                <a:effectLst/>
                <a:latin typeface="5"/>
              </a:rPr>
              <a:t>열로 구성된 </a:t>
            </a:r>
            <a:r>
              <a:rPr lang="en-US" altLang="ko-KR" sz="1800" dirty="0">
                <a:effectLst/>
                <a:latin typeface="5"/>
              </a:rPr>
              <a:t>2</a:t>
            </a:r>
            <a:r>
              <a:rPr lang="ko-KR" altLang="en-US" sz="1800" dirty="0">
                <a:effectLst/>
                <a:latin typeface="5"/>
              </a:rPr>
              <a:t>차원 배열을 생성할 수 있음</a:t>
            </a:r>
            <a:br>
              <a:rPr lang="en-US" altLang="ko-KR" sz="1800" dirty="0">
                <a:effectLst/>
                <a:latin typeface="5"/>
              </a:rPr>
            </a:br>
            <a:r>
              <a:rPr lang="ko-KR" altLang="en-US" sz="1800" dirty="0">
                <a:effectLst/>
                <a:latin typeface="5"/>
              </a:rPr>
              <a:t>각 행의 원소의 개수는 동일해야 </a:t>
            </a:r>
            <a:r>
              <a:rPr lang="ko-KR" altLang="en-US" sz="1800" dirty="0">
                <a:latin typeface="5"/>
              </a:rPr>
              <a:t>함</a:t>
            </a:r>
            <a:r>
              <a:rPr lang="en-US" altLang="ko-KR" sz="1800" dirty="0">
                <a:effectLst/>
                <a:latin typeface="5"/>
              </a:rPr>
              <a:t> </a:t>
            </a: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5"/>
              </a:rPr>
              <a:t>숫자표시법</a:t>
            </a:r>
            <a:br>
              <a:rPr lang="ko-KR" altLang="en-US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0.000123 </a:t>
            </a:r>
            <a:r>
              <a:rPr lang="ko-KR" altLang="en-US" sz="1800" dirty="0">
                <a:effectLst/>
                <a:latin typeface="5"/>
              </a:rPr>
              <a:t>또는 </a:t>
            </a:r>
            <a:r>
              <a:rPr lang="en-US" altLang="ko-KR" sz="1800" dirty="0">
                <a:effectLst/>
                <a:latin typeface="5"/>
              </a:rPr>
              <a:t>1.23E-4 </a:t>
            </a:r>
            <a:r>
              <a:rPr lang="en-US" altLang="ko-KR" sz="1800" dirty="0">
                <a:effectLst/>
                <a:latin typeface="CambriaMath"/>
              </a:rPr>
              <a:t>= 1.23 ∗ 10^-4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FE09466-A937-4A2E-7B82-B1A8E49D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79" y="2587498"/>
            <a:ext cx="5961841" cy="21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effectLst/>
                <a:latin typeface="5"/>
              </a:rPr>
              <a:t>벡터</a:t>
            </a:r>
            <a:r>
              <a:rPr lang="en-US" altLang="ko-KR" sz="1800" dirty="0">
                <a:effectLst/>
                <a:latin typeface="5"/>
              </a:rPr>
              <a:t>(</a:t>
            </a:r>
            <a:r>
              <a:rPr lang="ko-KR" altLang="en-US" sz="1800" dirty="0">
                <a:effectLst/>
                <a:latin typeface="5"/>
              </a:rPr>
              <a:t>배열</a:t>
            </a:r>
            <a:r>
              <a:rPr lang="en-US" altLang="ko-KR" sz="1800" dirty="0">
                <a:effectLst/>
                <a:latin typeface="5"/>
              </a:rPr>
              <a:t>) </a:t>
            </a:r>
            <a:r>
              <a:rPr lang="ko-KR" altLang="en-US" sz="1800" dirty="0">
                <a:effectLst/>
                <a:latin typeface="5"/>
              </a:rPr>
              <a:t>인덱싱 </a:t>
            </a:r>
            <a:endParaRPr lang="ko-KR" altLang="en-US" sz="1200" dirty="0">
              <a:effectLst/>
            </a:endParaRPr>
          </a:p>
          <a:p>
            <a:pPr marL="0" indent="0">
              <a:buNone/>
            </a:pP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C68AFE-028D-A38D-7E62-BCFE619E4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2" y="1725235"/>
            <a:ext cx="4030578" cy="4052765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4C7D0E-D233-72F8-57D5-480D1BBA0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95" y="1798992"/>
            <a:ext cx="403057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2EDDF-6DDF-E6BC-F6EA-1AA3109A31AA}"/>
              </a:ext>
            </a:extLst>
          </p:cNvPr>
          <p:cNvSpPr txBox="1"/>
          <p:nvPr/>
        </p:nvSpPr>
        <p:spPr>
          <a:xfrm>
            <a:off x="1545055" y="577873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차원 배열 인덱싱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EFE84-FC58-046D-3F10-9BD2A202EB93}"/>
              </a:ext>
            </a:extLst>
          </p:cNvPr>
          <p:cNvSpPr txBox="1"/>
          <p:nvPr/>
        </p:nvSpPr>
        <p:spPr>
          <a:xfrm>
            <a:off x="5833571" y="5779152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 배열 인덱싱</a:t>
            </a:r>
          </a:p>
        </p:txBody>
      </p:sp>
    </p:spTree>
    <p:extLst>
      <p:ext uri="{BB962C8B-B14F-4D97-AF65-F5344CB8AC3E}">
        <p14:creationId xmlns:p14="http://schemas.microsoft.com/office/powerpoint/2010/main" val="406841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그림 6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B69DAFE4-1E70-9FB5-B0B7-161032FF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71016"/>
            <a:ext cx="4489599" cy="4315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BFFDEF-0C2F-A974-B38D-801B098F456F}"/>
              </a:ext>
            </a:extLst>
          </p:cNvPr>
          <p:cNvSpPr txBox="1"/>
          <p:nvPr/>
        </p:nvSpPr>
        <p:spPr>
          <a:xfrm>
            <a:off x="1673352" y="5773334"/>
            <a:ext cx="154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effectLst/>
                <a:latin typeface="5"/>
              </a:rPr>
              <a:t>원소별연산</a:t>
            </a:r>
            <a:r>
              <a:rPr lang="ko-KR" altLang="en-US" sz="1800" dirty="0">
                <a:effectLst/>
                <a:latin typeface="5"/>
              </a:rPr>
              <a:t> </a:t>
            </a:r>
            <a:endParaRPr lang="ko-KR" altLang="en-US" dirty="0">
              <a:effectLst/>
            </a:endParaRPr>
          </a:p>
        </p:txBody>
      </p:sp>
      <p:pic>
        <p:nvPicPr>
          <p:cNvPr id="16" name="그림 1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420BF90-630A-B79D-7344-D1FD0C1D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99" y="1956562"/>
            <a:ext cx="4133137" cy="2688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E99031-293D-F73F-83BC-924146E77EE8}"/>
              </a:ext>
            </a:extLst>
          </p:cNvPr>
          <p:cNvSpPr txBox="1"/>
          <p:nvPr/>
        </p:nvSpPr>
        <p:spPr>
          <a:xfrm>
            <a:off x="5696077" y="5773334"/>
            <a:ext cx="244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effectLst/>
                <a:latin typeface="5"/>
              </a:rPr>
              <a:t>스칼라와 벡터 연산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0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/>
            <a:r>
              <a:rPr lang="en-US" altLang="ko-KR" sz="3000" dirty="0">
                <a:latin typeface="MalgunGothic"/>
              </a:rPr>
              <a:t>4)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프로그램 </a:t>
            </a:r>
            <a:r>
              <a:rPr lang="en-US" altLang="ko-KR" sz="3000" dirty="0">
                <a:latin typeface="MalgunGothic"/>
              </a:rPr>
              <a:t>m</a:t>
            </a:r>
            <a:r>
              <a:rPr lang="ko-KR" altLang="en-US" sz="3000" dirty="0">
                <a:latin typeface="MalgunGothic"/>
              </a:rPr>
              <a:t>파일 작성법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파일을 만들기 전에 각자 자신의 프로그램 저장과 실행공간을 위한 </a:t>
            </a:r>
            <a:r>
              <a:rPr lang="en-US" altLang="ko-KR" sz="1600" dirty="0">
                <a:solidFill>
                  <a:srgbClr val="1E1E1E"/>
                </a:solidFill>
                <a:effectLst/>
                <a:latin typeface="5"/>
              </a:rPr>
              <a:t>directory</a:t>
            </a:r>
            <a:r>
              <a:rPr lang="ko-KR" altLang="en-US" sz="1600" dirty="0" err="1">
                <a:solidFill>
                  <a:srgbClr val="1E1E1E"/>
                </a:solidFill>
                <a:effectLst/>
                <a:latin typeface="5"/>
              </a:rPr>
              <a:t>를</a:t>
            </a: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 생성 </a:t>
            </a:r>
            <a:endParaRPr lang="en-US" altLang="ko-KR" sz="1600" dirty="0">
              <a:solidFill>
                <a:srgbClr val="1E1E1E"/>
              </a:solidFill>
              <a:effectLst/>
              <a:latin typeface="5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‘폴더 찾아보기’ 아이콘을 클릭하여 </a:t>
            </a:r>
            <a:r>
              <a:rPr lang="en-US" altLang="ko-KR" sz="1600" dirty="0">
                <a:solidFill>
                  <a:srgbClr val="1E1E1E"/>
                </a:solidFill>
                <a:effectLst/>
                <a:latin typeface="5"/>
              </a:rPr>
              <a:t>MATLAB</a:t>
            </a: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의 현재 작업 </a:t>
            </a:r>
            <a:r>
              <a:rPr lang="en-US" altLang="ko-KR" sz="1600" dirty="0">
                <a:solidFill>
                  <a:srgbClr val="1E1E1E"/>
                </a:solidFill>
                <a:effectLst/>
                <a:latin typeface="5"/>
              </a:rPr>
              <a:t>directory</a:t>
            </a:r>
            <a:r>
              <a:rPr lang="ko-KR" altLang="en-US" sz="1600" dirty="0" err="1">
                <a:solidFill>
                  <a:srgbClr val="1E1E1E"/>
                </a:solidFill>
                <a:effectLst/>
                <a:latin typeface="5"/>
              </a:rPr>
              <a:t>를</a:t>
            </a: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 자신의 </a:t>
            </a:r>
            <a:r>
              <a:rPr lang="en-US" altLang="ko-KR" sz="1600" dirty="0">
                <a:solidFill>
                  <a:srgbClr val="1E1E1E"/>
                </a:solidFill>
                <a:effectLst/>
                <a:latin typeface="5"/>
              </a:rPr>
              <a:t>directory</a:t>
            </a: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로 이동 </a:t>
            </a:r>
            <a:endParaRPr lang="ko-KR" altLang="en-US" sz="1600" dirty="0">
              <a:solidFill>
                <a:srgbClr val="1E1E1E"/>
              </a:solidFill>
              <a:effectLst/>
              <a:latin typeface="ArialM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1600" dirty="0">
                <a:effectLst/>
                <a:latin typeface="5"/>
              </a:rPr>
              <a:t>홈 탭에서 ‘새 스크립트’ 버튼을 클릭하거나 명령 창에 ‘</a:t>
            </a:r>
            <a:r>
              <a:rPr lang="en-US" altLang="ko-KR" sz="1600" dirty="0">
                <a:effectLst/>
                <a:latin typeface="5"/>
              </a:rPr>
              <a:t>edit’ </a:t>
            </a:r>
            <a:r>
              <a:rPr lang="ko-KR" altLang="en-US" sz="1600" dirty="0">
                <a:effectLst/>
                <a:latin typeface="5"/>
              </a:rPr>
              <a:t>함수를 입력 </a:t>
            </a:r>
            <a:endParaRPr lang="ko-KR" altLang="en-US" sz="1600" dirty="0">
              <a:effectLst/>
              <a:latin typeface="ArialM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1600" dirty="0">
                <a:effectLst/>
                <a:latin typeface="5"/>
              </a:rPr>
              <a:t>편집기 창에 변수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명령어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주석 등 자유롭게 </a:t>
            </a:r>
            <a:r>
              <a:rPr lang="en-US" altLang="ko-KR" sz="1600" dirty="0">
                <a:effectLst/>
                <a:latin typeface="5"/>
              </a:rPr>
              <a:t>MATLAB </a:t>
            </a:r>
            <a:r>
              <a:rPr lang="ko-KR" altLang="en-US" sz="1600" dirty="0">
                <a:effectLst/>
                <a:latin typeface="5"/>
              </a:rPr>
              <a:t>코드를 작성</a:t>
            </a:r>
            <a:endParaRPr lang="en-US" altLang="ko-KR" sz="1600" dirty="0">
              <a:effectLst/>
              <a:latin typeface="5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스크립트 실행 </a:t>
            </a:r>
            <a:r>
              <a:rPr lang="en-US" altLang="ko-KR" sz="1600" dirty="0">
                <a:solidFill>
                  <a:srgbClr val="1E1E1E"/>
                </a:solidFill>
                <a:effectLst/>
                <a:latin typeface="5"/>
              </a:rPr>
              <a:t>: </a:t>
            </a:r>
            <a:r>
              <a:rPr lang="ko-KR" altLang="en-US" sz="1600" dirty="0">
                <a:solidFill>
                  <a:srgbClr val="1E1E1E"/>
                </a:solidFill>
                <a:effectLst/>
                <a:latin typeface="5"/>
              </a:rPr>
              <a:t>스크립트의 실행 결과는 명령 창에서 확인 </a:t>
            </a:r>
            <a:endParaRPr lang="ko-KR" altLang="en-US" sz="1600" dirty="0">
              <a:solidFill>
                <a:srgbClr val="1E1E1E"/>
              </a:solidFill>
              <a:effectLst/>
              <a:latin typeface="ArialM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endParaRPr lang="en-US" altLang="ko-KR" sz="1600" dirty="0">
              <a:latin typeface="5"/>
            </a:endParaRPr>
          </a:p>
          <a:p>
            <a:pPr marL="342900" indent="-342900">
              <a:buFont typeface="Wingdings" panose="05000000000000000000" pitchFamily="2" charset="2"/>
              <a:buAutoNum type="arabicPeriod"/>
            </a:pPr>
            <a:endParaRPr lang="en-US" altLang="ko-KR" sz="1800" dirty="0">
              <a:effectLst/>
              <a:latin typeface="5"/>
            </a:endParaRPr>
          </a:p>
          <a:p>
            <a:r>
              <a:rPr lang="ko-KR" altLang="en-US" sz="1600" dirty="0">
                <a:latin typeface="5"/>
              </a:rPr>
              <a:t>주의할 점</a:t>
            </a:r>
            <a:endParaRPr lang="ko-KR" altLang="en-US" sz="160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1E1E1E"/>
                </a:solidFill>
                <a:effectLst/>
                <a:latin typeface="5"/>
              </a:rPr>
              <a:t>스크립트 실행 </a:t>
            </a:r>
            <a:r>
              <a:rPr lang="en-US" altLang="ko-KR" sz="1400" dirty="0">
                <a:solidFill>
                  <a:srgbClr val="1E1E1E"/>
                </a:solidFill>
                <a:effectLst/>
                <a:latin typeface="5"/>
              </a:rPr>
              <a:t>: </a:t>
            </a:r>
            <a:r>
              <a:rPr lang="ko-KR" altLang="en-US" sz="1400" dirty="0">
                <a:solidFill>
                  <a:srgbClr val="1E1E1E"/>
                </a:solidFill>
                <a:effectLst/>
                <a:latin typeface="5"/>
              </a:rPr>
              <a:t>스크립트의 실행 결과는 명령 창에서 확인 </a:t>
            </a:r>
            <a:endParaRPr lang="ko-KR" altLang="en-US" sz="1400" dirty="0">
              <a:solidFill>
                <a:srgbClr val="1E1E1E"/>
              </a:solidFill>
              <a:effectLst/>
              <a:latin typeface="ArialMT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effectLst/>
                <a:latin typeface="5"/>
              </a:rPr>
              <a:t>스크립트 파일 이름은 절대로 숫자로 시작해서는 안 된다</a:t>
            </a:r>
            <a:r>
              <a:rPr lang="en-US" altLang="ko-KR" sz="1400" dirty="0">
                <a:effectLst/>
                <a:latin typeface="5"/>
              </a:rPr>
              <a:t>. </a:t>
            </a:r>
            <a:r>
              <a:rPr lang="ko-KR" altLang="en-US" sz="1400" dirty="0">
                <a:effectLst/>
                <a:latin typeface="5"/>
              </a:rPr>
              <a:t>파일 이름에 공백이 있으면 안 된다</a:t>
            </a:r>
            <a:r>
              <a:rPr lang="en-US" altLang="ko-KR" sz="1400" dirty="0">
                <a:effectLst/>
                <a:latin typeface="5"/>
              </a:rPr>
              <a:t>.</a:t>
            </a:r>
            <a:br>
              <a:rPr lang="en-US" altLang="ko-KR" sz="1400" dirty="0">
                <a:effectLst/>
                <a:latin typeface="5"/>
              </a:rPr>
            </a:br>
            <a:r>
              <a:rPr lang="ko-KR" altLang="en-US" sz="1400" dirty="0">
                <a:effectLst/>
                <a:latin typeface="5"/>
              </a:rPr>
              <a:t>파일명에 특수 문자를 사용할 수</a:t>
            </a:r>
            <a:r>
              <a:rPr lang="ko-KR" altLang="en-US" sz="1400" dirty="0">
                <a:latin typeface="5"/>
              </a:rPr>
              <a:t> </a:t>
            </a:r>
            <a:r>
              <a:rPr lang="ko-KR" altLang="en-US" sz="1400" dirty="0">
                <a:effectLst/>
                <a:latin typeface="5"/>
              </a:rPr>
              <a:t>없다  </a:t>
            </a:r>
            <a:r>
              <a:rPr lang="en-US" altLang="ko-KR" sz="1400" dirty="0">
                <a:effectLst/>
                <a:latin typeface="5"/>
              </a:rPr>
              <a:t>.Ex)-,+,*,/</a:t>
            </a:r>
            <a:r>
              <a:rPr lang="ko-KR" altLang="en-US" sz="1400" dirty="0">
                <a:effectLst/>
                <a:latin typeface="5"/>
              </a:rPr>
              <a:t>등 </a:t>
            </a:r>
            <a:endParaRPr lang="ko-KR" altLang="en-US" sz="800" dirty="0">
              <a:effectLst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800" dirty="0">
              <a:solidFill>
                <a:srgbClr val="1E1E1E"/>
              </a:solidFill>
              <a:effectLst/>
              <a:latin typeface="ArialMT"/>
            </a:endParaRPr>
          </a:p>
          <a:p>
            <a:pPr marL="0" indent="0">
              <a:buNone/>
            </a:pPr>
            <a:endParaRPr lang="ko-KR" altLang="en-US" sz="1200" dirty="0">
              <a:effectLst/>
            </a:endParaRPr>
          </a:p>
          <a:p>
            <a:pPr marL="0" indent="0">
              <a:buNone/>
            </a:pP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1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A1AF-B17A-5DCE-B2FB-34155267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실습 </a:t>
            </a:r>
            <a:r>
              <a:rPr kumimoji="1" lang="en-US" altLang="ko-KR" sz="3000" dirty="0"/>
              <a:t>1</a:t>
            </a:r>
            <a:endParaRPr kumimoji="1" lang="ko-KR" altLang="en-US" sz="3000" dirty="0"/>
          </a:p>
        </p:txBody>
      </p:sp>
      <p:pic>
        <p:nvPicPr>
          <p:cNvPr id="6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10E88DD-B97A-9EF1-874A-97979B885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595577"/>
            <a:ext cx="4349780" cy="456331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B27BF-C7CA-223D-65FC-2553DA84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7A1E0A-E46C-6408-BE6B-BBFDE85EA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433" y="1991188"/>
            <a:ext cx="3876567" cy="384380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B74BAD5-5EBC-FC0E-86A7-AA86AEF6B0D1}"/>
              </a:ext>
            </a:extLst>
          </p:cNvPr>
          <p:cNvSpPr txBox="1">
            <a:spLocks/>
          </p:cNvSpPr>
          <p:nvPr/>
        </p:nvSpPr>
        <p:spPr>
          <a:xfrm>
            <a:off x="360000" y="1080000"/>
            <a:ext cx="8424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4950" indent="-2349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568325" indent="-2254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3pPr>
            <a:lvl4pPr marL="1260475" indent="-2317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4pPr>
            <a:lvl5pPr marL="1606550" indent="-2349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실행 코드</a:t>
            </a:r>
          </a:p>
        </p:txBody>
      </p:sp>
    </p:spTree>
    <p:extLst>
      <p:ext uri="{BB962C8B-B14F-4D97-AF65-F5344CB8AC3E}">
        <p14:creationId xmlns:p14="http://schemas.microsoft.com/office/powerpoint/2010/main" val="176571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A1AF-B17A-5DCE-B2FB-34155267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000" dirty="0"/>
              <a:t>실습 </a:t>
            </a:r>
            <a:r>
              <a:rPr kumimoji="1" lang="en-US" altLang="ko-KR" sz="3000" dirty="0"/>
              <a:t>1</a:t>
            </a:r>
            <a:endParaRPr kumimoji="1" lang="ko-KR" altLang="en-US" sz="3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B27BF-C7CA-223D-65FC-2553DA84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8CCAE4C-3248-A3A3-9783-80C0C9091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70" y="1515675"/>
            <a:ext cx="3114189" cy="452864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5162813-3CA5-C900-54B6-9EF1A222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8424000" cy="5400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실행 결과</a:t>
            </a:r>
            <a:endParaRPr lang="ko-KR" altLang="en-US" sz="2000" dirty="0">
              <a:effectLst/>
            </a:endParaRPr>
          </a:p>
        </p:txBody>
      </p:sp>
      <p:pic>
        <p:nvPicPr>
          <p:cNvPr id="11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A586679-3CC1-D646-2AFA-D1CBCDBCE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1" y="1515675"/>
            <a:ext cx="4349780" cy="45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2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 algn="l"/>
            <a:r>
              <a:rPr lang="en-US" altLang="ko-KR" sz="3000" dirty="0">
                <a:latin typeface="MalgunGothic"/>
              </a:rPr>
              <a:t>4)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PLOT</a:t>
            </a:r>
            <a:r>
              <a:rPr lang="ko-KR" altLang="en-US" sz="3000" dirty="0">
                <a:latin typeface="MalgunGothic"/>
              </a:rPr>
              <a:t> 명령을 이용한 그래픽 출력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8586776" cy="5400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은 주어진 데이터를 </a:t>
            </a:r>
            <a:r>
              <a:rPr lang="en-US" altLang="ko-KR" sz="1600" dirty="0">
                <a:effectLst/>
                <a:latin typeface="5"/>
              </a:rPr>
              <a:t>2</a:t>
            </a:r>
            <a:r>
              <a:rPr lang="ko-KR" altLang="en-US" sz="1600" dirty="0">
                <a:effectLst/>
                <a:latin typeface="5"/>
              </a:rPr>
              <a:t>차원 또는 </a:t>
            </a:r>
            <a:r>
              <a:rPr lang="en-US" altLang="ko-KR" sz="1600" dirty="0">
                <a:effectLst/>
                <a:latin typeface="5"/>
              </a:rPr>
              <a:t>3</a:t>
            </a:r>
            <a:r>
              <a:rPr lang="ko-KR" altLang="en-US" sz="1600" dirty="0">
                <a:effectLst/>
                <a:latin typeface="5"/>
              </a:rPr>
              <a:t>차원으로 </a:t>
            </a:r>
            <a:r>
              <a:rPr lang="ko-KR" altLang="en-US" sz="1600" dirty="0" err="1">
                <a:effectLst/>
                <a:latin typeface="5"/>
              </a:rPr>
              <a:t>시각화할</a:t>
            </a:r>
            <a:r>
              <a:rPr lang="ko-KR" altLang="en-US" sz="1600" dirty="0">
                <a:effectLst/>
                <a:latin typeface="5"/>
              </a:rPr>
              <a:t> 수 있는 그래픽 함수를 제공</a:t>
            </a:r>
            <a:endParaRPr lang="ko-KR" altLang="en-US" sz="1600" dirty="0">
              <a:effectLst/>
              <a:latin typeface="ArialM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5"/>
              </a:rPr>
              <a:t>plot </a:t>
            </a:r>
            <a:r>
              <a:rPr lang="ko-KR" altLang="en-US" sz="1600" dirty="0">
                <a:effectLst/>
                <a:latin typeface="5"/>
              </a:rPr>
              <a:t>함수는 주어진 데이터 집합을 그래프로 표현하여 데이터 간의 관계와 패턴을 시각적으로 이해하는 데 도움을 </a:t>
            </a:r>
            <a:r>
              <a:rPr lang="ko-KR" altLang="en-US" sz="1600" dirty="0">
                <a:latin typeface="5"/>
              </a:rPr>
              <a:t>줌</a:t>
            </a:r>
            <a:endParaRPr lang="ko-KR" altLang="en-US" sz="1600" dirty="0">
              <a:effectLst/>
              <a:latin typeface="ArialM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5"/>
              </a:rPr>
              <a:t>plot</a:t>
            </a:r>
            <a:r>
              <a:rPr lang="ko-KR" altLang="en-US" sz="1600" dirty="0">
                <a:effectLst/>
                <a:latin typeface="5"/>
              </a:rPr>
              <a:t>의 기본적인 사용법</a:t>
            </a:r>
            <a:br>
              <a:rPr lang="en-US" altLang="ko-KR" sz="1600" dirty="0">
                <a:latin typeface="5"/>
              </a:rPr>
            </a:br>
            <a:r>
              <a:rPr lang="en-US" altLang="ko-KR" sz="1600" dirty="0">
                <a:latin typeface="5"/>
              </a:rPr>
              <a:t>:</a:t>
            </a:r>
            <a:r>
              <a:rPr lang="ko-KR" altLang="en-US" sz="1600" dirty="0"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plot(</a:t>
            </a:r>
            <a:r>
              <a:rPr lang="en-US" altLang="ko-KR" sz="1600" dirty="0" err="1">
                <a:effectLst/>
                <a:latin typeface="5"/>
              </a:rPr>
              <a:t>x,y</a:t>
            </a:r>
            <a:r>
              <a:rPr lang="en-US" altLang="ko-KR" sz="1600" dirty="0">
                <a:effectLst/>
                <a:latin typeface="5"/>
              </a:rPr>
              <a:t>)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x</a:t>
            </a:r>
            <a:r>
              <a:rPr lang="ko-KR" altLang="en-US" sz="1600" dirty="0">
                <a:effectLst/>
                <a:latin typeface="5"/>
              </a:rPr>
              <a:t>값에 대한 </a:t>
            </a:r>
            <a:r>
              <a:rPr lang="en-US" altLang="ko-KR" sz="1600" dirty="0">
                <a:effectLst/>
                <a:latin typeface="5"/>
              </a:rPr>
              <a:t>y</a:t>
            </a:r>
            <a:r>
              <a:rPr lang="ko-KR" altLang="en-US" sz="1600" dirty="0">
                <a:effectLst/>
                <a:latin typeface="5"/>
              </a:rPr>
              <a:t>데이터의</a:t>
            </a:r>
            <a:r>
              <a:rPr lang="en-US" altLang="ko-KR" sz="1600" dirty="0">
                <a:effectLst/>
                <a:latin typeface="5"/>
              </a:rPr>
              <a:t>2</a:t>
            </a:r>
            <a:r>
              <a:rPr lang="ko-KR" altLang="en-US" sz="1600" dirty="0">
                <a:effectLst/>
                <a:latin typeface="5"/>
              </a:rPr>
              <a:t>차원 선 </a:t>
            </a:r>
            <a:r>
              <a:rPr lang="ko-KR" altLang="en-US" sz="1600" dirty="0" err="1">
                <a:effectLst/>
                <a:latin typeface="5"/>
              </a:rPr>
              <a:t>플롯을생성</a:t>
            </a:r>
            <a:r>
              <a:rPr lang="en-US" altLang="ko-KR" sz="1600" dirty="0">
                <a:latin typeface="5"/>
              </a:rPr>
              <a:t>(</a:t>
            </a:r>
            <a:r>
              <a:rPr lang="ko-KR" altLang="en-US" sz="1600" dirty="0">
                <a:effectLst/>
                <a:latin typeface="5"/>
              </a:rPr>
              <a:t>이때</a:t>
            </a:r>
            <a:r>
              <a:rPr lang="en-US" altLang="ko-KR" sz="1600" dirty="0" err="1">
                <a:effectLst/>
                <a:latin typeface="5"/>
              </a:rPr>
              <a:t>x,y</a:t>
            </a:r>
            <a:r>
              <a:rPr lang="ko-KR" altLang="en-US" sz="1600" dirty="0" err="1">
                <a:effectLst/>
                <a:latin typeface="5"/>
              </a:rPr>
              <a:t>의크기는같아야함</a:t>
            </a:r>
            <a:r>
              <a:rPr lang="en-US" altLang="ko-KR" sz="1600" dirty="0">
                <a:effectLst/>
                <a:latin typeface="5"/>
              </a:rPr>
              <a:t>) </a:t>
            </a:r>
            <a:endParaRPr lang="ko-KR" altLang="en-US" sz="1800" dirty="0">
              <a:effectLst/>
              <a:latin typeface="ArialM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6A66FBA-9C77-12D5-9865-E7C8472F4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1" y="3429000"/>
            <a:ext cx="4134597" cy="25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/>
            <a:r>
              <a:rPr lang="en-US" altLang="ko-KR" sz="3000" dirty="0">
                <a:latin typeface="MalgunGothic"/>
              </a:rPr>
              <a:t>4)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PLOT</a:t>
            </a:r>
            <a:r>
              <a:rPr lang="ko-KR" altLang="en-US" sz="3000" dirty="0">
                <a:latin typeface="MalgunGothic"/>
              </a:rPr>
              <a:t> 명령을 이용한 그래픽 출력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710" y="1055599"/>
            <a:ext cx="4208290" cy="5400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effectLst/>
                <a:latin typeface="5"/>
              </a:rPr>
              <a:t>gridon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현재 좌표축의 주 그리드선을 표시 </a:t>
            </a:r>
            <a:br>
              <a:rPr lang="en-US" altLang="ko-KR" sz="1600" dirty="0">
                <a:effectLst/>
                <a:latin typeface="5"/>
              </a:rPr>
            </a:br>
            <a:r>
              <a:rPr lang="en-US" altLang="ko-KR" sz="1600" dirty="0" err="1">
                <a:effectLst/>
                <a:latin typeface="5"/>
              </a:rPr>
              <a:t>xlabel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x</a:t>
            </a:r>
            <a:r>
              <a:rPr lang="ko-KR" altLang="en-US" sz="1600" dirty="0">
                <a:effectLst/>
                <a:latin typeface="5"/>
              </a:rPr>
              <a:t>축에 레이블 지정 </a:t>
            </a:r>
            <a:endParaRPr lang="en-US" altLang="ko-KR" sz="1600" dirty="0">
              <a:latin typeface="5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 </a:t>
            </a:r>
            <a:r>
              <a:rPr lang="en-US" altLang="ko-KR" sz="1600" dirty="0" err="1">
                <a:effectLst/>
                <a:latin typeface="5"/>
              </a:rPr>
              <a:t>ylabel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y</a:t>
            </a:r>
            <a:r>
              <a:rPr lang="ko-KR" altLang="en-US" sz="1600" dirty="0">
                <a:effectLst/>
                <a:latin typeface="5"/>
              </a:rPr>
              <a:t>축에 레이블 지정 </a:t>
            </a:r>
            <a:endParaRPr lang="en-US" altLang="ko-KR" sz="1600" dirty="0">
              <a:effectLst/>
              <a:latin typeface="5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 title:</a:t>
            </a:r>
            <a:r>
              <a:rPr lang="ko-KR" altLang="en-US" sz="1600" dirty="0">
                <a:effectLst/>
                <a:latin typeface="5"/>
              </a:rPr>
              <a:t> 제목 추가 </a:t>
            </a:r>
            <a:endParaRPr lang="en-US" altLang="ko-KR" sz="1600" dirty="0">
              <a:effectLst/>
              <a:latin typeface="5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effectLst/>
                <a:latin typeface="5"/>
              </a:rPr>
              <a:t>holdon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좌표축에 새로운 </a:t>
            </a:r>
            <a:r>
              <a:rPr lang="en-US" altLang="ko-KR" sz="1600" dirty="0">
                <a:effectLst/>
                <a:latin typeface="5"/>
              </a:rPr>
              <a:t>plot</a:t>
            </a:r>
            <a:r>
              <a:rPr lang="ko-KR" altLang="en-US" sz="1600" dirty="0">
                <a:effectLst/>
                <a:latin typeface="5"/>
              </a:rPr>
              <a:t>이 새로 추가될 때 기존 </a:t>
            </a:r>
            <a:r>
              <a:rPr lang="en-US" altLang="ko-KR" sz="1600" dirty="0">
                <a:effectLst/>
                <a:latin typeface="5"/>
              </a:rPr>
              <a:t>plot</a:t>
            </a:r>
            <a:r>
              <a:rPr lang="ko-KR" altLang="en-US" sz="1600" dirty="0">
                <a:effectLst/>
                <a:latin typeface="5"/>
              </a:rPr>
              <a:t>이 삭제되지 않도록 현재 좌표축의 </a:t>
            </a:r>
            <a:r>
              <a:rPr lang="en-US" altLang="ko-KR" sz="1600" dirty="0">
                <a:effectLst/>
                <a:latin typeface="5"/>
              </a:rPr>
              <a:t>plot </a:t>
            </a:r>
            <a:r>
              <a:rPr lang="ko-KR" altLang="en-US" sz="1600" dirty="0">
                <a:effectLst/>
                <a:latin typeface="5"/>
              </a:rPr>
              <a:t>유지 </a:t>
            </a: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axis:</a:t>
            </a:r>
            <a:r>
              <a:rPr lang="ko-KR" altLang="en-US" sz="1600" dirty="0">
                <a:effectLst/>
                <a:latin typeface="5"/>
              </a:rPr>
              <a:t>현재 좌표축의 제한을 지정 </a:t>
            </a: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legend:</a:t>
            </a:r>
            <a:r>
              <a:rPr lang="ko-KR" altLang="en-US" sz="1600" dirty="0">
                <a:effectLst/>
                <a:latin typeface="5"/>
              </a:rPr>
              <a:t> 좌표축에 범례 추가 </a:t>
            </a: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effectLst/>
            </a:endParaRPr>
          </a:p>
          <a:p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9AB50AF-33A4-6D34-055C-A13BB603F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"/>
          <a:stretch/>
        </p:blipFill>
        <p:spPr>
          <a:xfrm>
            <a:off x="1064185" y="1050314"/>
            <a:ext cx="3035300" cy="2628900"/>
          </a:xfrm>
          <a:prstGeom prst="rect">
            <a:avLst/>
          </a:prstGeom>
        </p:spPr>
      </p:pic>
      <p:pic>
        <p:nvPicPr>
          <p:cNvPr id="9" name="그림 8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5CACDEB-3CA6-EE42-4249-867DDB7A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3" y="3715072"/>
            <a:ext cx="3460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0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A1AF-B17A-5DCE-B2FB-34155267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실습 </a:t>
            </a:r>
            <a:r>
              <a:rPr kumimoji="1" lang="en-US" altLang="ko-KR" sz="3000" dirty="0"/>
              <a:t>2</a:t>
            </a:r>
            <a:endParaRPr kumimoji="1" lang="ko-KR" altLang="en-US" sz="3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B27BF-C7CA-223D-65FC-2553DA84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B74BAD5-5EBC-FC0E-86A7-AA86AEF6B0D1}"/>
              </a:ext>
            </a:extLst>
          </p:cNvPr>
          <p:cNvSpPr txBox="1">
            <a:spLocks/>
          </p:cNvSpPr>
          <p:nvPr/>
        </p:nvSpPr>
        <p:spPr>
          <a:xfrm>
            <a:off x="360000" y="1080000"/>
            <a:ext cx="8424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4950" indent="-2349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568325" indent="-2254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3pPr>
            <a:lvl4pPr marL="1260475" indent="-2317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4pPr>
            <a:lvl5pPr marL="1606550" indent="-2349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실행 코드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BDDE38-C819-70E8-3E62-5CCBDA063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8" y="1424676"/>
            <a:ext cx="3690338" cy="4710647"/>
          </a:xfrm>
          <a:prstGeom prst="rect">
            <a:avLst/>
          </a:prstGeom>
        </p:spPr>
      </p:pic>
      <p:pic>
        <p:nvPicPr>
          <p:cNvPr id="14" name="그림 1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04B9AB2-E7FD-4F91-FC0B-E8EB1BF08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8" y="2057400"/>
            <a:ext cx="3022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1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0000" y="199251"/>
            <a:ext cx="8424000" cy="720000"/>
          </a:xfrm>
        </p:spPr>
        <p:txBody>
          <a:bodyPr/>
          <a:lstStyle/>
          <a:p>
            <a:pPr algn="l"/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ko-KR" sz="1800" dirty="0">
                <a:effectLst/>
                <a:latin typeface="Calibri" panose="020F0502020204030204" pitchFamily="34" charset="0"/>
              </a:rPr>
              <a:t>MATLAB </a:t>
            </a:r>
            <a:r>
              <a:rPr lang="ko-KR" altLang="en-US" sz="1800" dirty="0">
                <a:effectLst/>
                <a:latin typeface="MalgunGothic"/>
              </a:rPr>
              <a:t>기초</a:t>
            </a:r>
            <a:endParaRPr lang="en-US" altLang="ko-KR" sz="1800" dirty="0">
              <a:effectLst/>
              <a:latin typeface="MalgunGothic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MalgunGothic"/>
              </a:rPr>
              <a:t>MATLAB</a:t>
            </a:r>
            <a:r>
              <a:rPr lang="ko-KR" altLang="en-US" sz="1600" dirty="0">
                <a:latin typeface="MalgunGothic"/>
              </a:rPr>
              <a:t>이란</a:t>
            </a:r>
            <a:r>
              <a:rPr lang="en-US" altLang="ko-KR" sz="1600" dirty="0">
                <a:latin typeface="MalgunGothic"/>
              </a:rPr>
              <a:t>?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MalgunGothic"/>
              </a:rPr>
              <a:t>MATLAB</a:t>
            </a:r>
            <a:r>
              <a:rPr lang="ko-KR" altLang="en-US" sz="1600" dirty="0">
                <a:latin typeface="MalgunGothic"/>
              </a:rPr>
              <a:t> 시작하기</a:t>
            </a:r>
            <a:endParaRPr lang="en-US" altLang="ko-KR" sz="1600" dirty="0">
              <a:latin typeface="MalgunGothic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MalgunGothic"/>
              </a:rPr>
              <a:t>MATLAB</a:t>
            </a:r>
            <a:r>
              <a:rPr lang="ko-KR" altLang="en-US" sz="1600" dirty="0">
                <a:latin typeface="MalgunGothic"/>
              </a:rPr>
              <a:t> 기본 사용법</a:t>
            </a:r>
            <a:endParaRPr lang="en-US" altLang="ko-KR" sz="1600" dirty="0">
              <a:latin typeface="MalgunGothic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MalgunGothic"/>
              </a:rPr>
              <a:t>MATLAB</a:t>
            </a:r>
            <a:r>
              <a:rPr lang="ko-KR" altLang="en-US" sz="1600" dirty="0">
                <a:latin typeface="MalgunGothic"/>
              </a:rPr>
              <a:t> 프로그램 </a:t>
            </a:r>
            <a:r>
              <a:rPr lang="en-US" altLang="ko-KR" sz="1600" dirty="0">
                <a:latin typeface="MalgunGothic"/>
              </a:rPr>
              <a:t>m</a:t>
            </a:r>
            <a:r>
              <a:rPr lang="ko-KR" altLang="en-US" sz="1600" dirty="0">
                <a:latin typeface="MalgunGothic"/>
              </a:rPr>
              <a:t>파일 작성법</a:t>
            </a:r>
            <a:endParaRPr lang="en-US" altLang="ko-KR" sz="1600" dirty="0">
              <a:latin typeface="MalgunGothic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1600" dirty="0" err="1">
                <a:latin typeface="MalgunGothic"/>
              </a:rPr>
              <a:t>반복문</a:t>
            </a:r>
            <a:r>
              <a:rPr lang="en-US" altLang="ko-KR" sz="1600" dirty="0">
                <a:latin typeface="MalgunGothic"/>
              </a:rPr>
              <a:t>(FOR)</a:t>
            </a:r>
            <a:r>
              <a:rPr lang="ko-KR" altLang="en-US" sz="1600" dirty="0">
                <a:latin typeface="MalgunGothic"/>
              </a:rPr>
              <a:t>과 조건문</a:t>
            </a:r>
            <a:r>
              <a:rPr lang="en-US" altLang="ko-KR" sz="1600" dirty="0">
                <a:latin typeface="MalgunGothic"/>
              </a:rPr>
              <a:t>(IF)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1600" dirty="0">
                <a:latin typeface="Calibri" panose="020F0502020204030204" pitchFamily="34" charset="0"/>
              </a:rPr>
              <a:t>함수 작성법</a:t>
            </a:r>
            <a:endParaRPr lang="en-US" altLang="ko-KR" sz="1600" dirty="0">
              <a:latin typeface="Calibri" panose="020F0502020204030204" pitchFamily="34" charset="0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endParaRPr lang="en-US" altLang="ko-KR" sz="16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altLang="ko-KR" sz="1800" dirty="0">
                <a:effectLst/>
                <a:latin typeface="Calibri" panose="020F0502020204030204" pitchFamily="34" charset="0"/>
              </a:rPr>
              <a:t>BPSK/QPSK (AWGN) 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서론</a:t>
            </a:r>
            <a:endParaRPr lang="en-US" altLang="ko-KR" sz="1600" dirty="0">
              <a:latin typeface="Calibri" panose="020F0502020204030204" pitchFamily="34" charset="0"/>
              <a:ea typeface="맑은 고딕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BPSK/QPSK </a:t>
            </a: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변복조에 대한 이해</a:t>
            </a:r>
            <a:endParaRPr lang="en-US" altLang="ko-KR" sz="1600" dirty="0">
              <a:latin typeface="Calibri" panose="020F0502020204030204" pitchFamily="34" charset="0"/>
              <a:ea typeface="맑은 고딕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MalgunGothic"/>
              </a:rPr>
              <a:t>MATLAB</a:t>
            </a: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을 이용한 </a:t>
            </a: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Simulation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AWGN </a:t>
            </a: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채널 구현</a:t>
            </a:r>
            <a:endParaRPr lang="en-US" altLang="ko-KR" sz="1600" dirty="0">
              <a:latin typeface="Calibri" panose="020F0502020204030204" pitchFamily="34" charset="0"/>
              <a:ea typeface="맑은 고딕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무선 채널 모델 </a:t>
            </a: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Simulation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QPSK Symbol </a:t>
            </a:r>
            <a:r>
              <a:rPr lang="en-US" altLang="ko-KR" sz="1600" dirty="0" err="1">
                <a:latin typeface="Calibri" panose="020F0502020204030204" pitchFamily="34" charset="0"/>
                <a:ea typeface="맑은 고딕"/>
              </a:rPr>
              <a:t>Demapping</a:t>
            </a:r>
            <a:endParaRPr lang="en-US" altLang="ko-KR" sz="1600" dirty="0">
              <a:latin typeface="Calibri" panose="020F0502020204030204" pitchFamily="34" charset="0"/>
              <a:ea typeface="맑은 고딕"/>
            </a:endParaRP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sz="1600" dirty="0">
                <a:latin typeface="Calibri" panose="020F0502020204030204" pitchFamily="34" charset="0"/>
                <a:ea typeface="맑은 고딕"/>
              </a:rPr>
              <a:t>BER Calculation</a:t>
            </a:r>
          </a:p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1600" dirty="0">
                <a:latin typeface="Calibri" panose="020F0502020204030204" pitchFamily="34" charset="0"/>
                <a:ea typeface="맑은 고딕"/>
              </a:rPr>
              <a:t>실습</a:t>
            </a:r>
            <a:endParaRPr lang="ko-KR" altLang="en-US" sz="1600" dirty="0">
              <a:ea typeface="맑은 고딕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0F3C0-79C6-109A-58A6-8F3B7224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6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A1AF-B17A-5DCE-B2FB-34155267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000" dirty="0"/>
              <a:t>실습 </a:t>
            </a:r>
            <a:r>
              <a:rPr kumimoji="1" lang="en-US" altLang="ko-KR" sz="3000" dirty="0"/>
              <a:t>2</a:t>
            </a:r>
            <a:endParaRPr kumimoji="1" lang="ko-KR" altLang="en-US" sz="3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B27BF-C7CA-223D-65FC-2553DA84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B74BAD5-5EBC-FC0E-86A7-AA86AEF6B0D1}"/>
              </a:ext>
            </a:extLst>
          </p:cNvPr>
          <p:cNvSpPr txBox="1">
            <a:spLocks/>
          </p:cNvSpPr>
          <p:nvPr/>
        </p:nvSpPr>
        <p:spPr>
          <a:xfrm>
            <a:off x="360000" y="1080000"/>
            <a:ext cx="8424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4950" indent="-2349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568325" indent="-2254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3pPr>
            <a:lvl4pPr marL="1260475" indent="-2317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4pPr>
            <a:lvl5pPr marL="1606550" indent="-2349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실행 결과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BDDE38-C819-70E8-3E62-5CCBDA063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8" y="1424676"/>
            <a:ext cx="3690338" cy="4710647"/>
          </a:xfrm>
          <a:prstGeom prst="rect">
            <a:avLst/>
          </a:prstGeom>
        </p:spPr>
      </p:pic>
      <p:pic>
        <p:nvPicPr>
          <p:cNvPr id="7" name="그림 6" descr="그래프, 라인, 텍스트, 도표이(가) 표시된 사진&#10;&#10;자동 생성된 설명">
            <a:extLst>
              <a:ext uri="{FF2B5EF4-FFF2-40B4-BE49-F238E27FC236}">
                <a16:creationId xmlns:a16="http://schemas.microsoft.com/office/drawing/2014/main" id="{42E12D24-DD1B-56F2-7C6E-486E3CAB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51" y="2225193"/>
            <a:ext cx="4022234" cy="30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5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/>
            <a:r>
              <a:rPr lang="en-US" altLang="ko-KR" sz="3000" dirty="0">
                <a:latin typeface="MalgunGothic"/>
              </a:rPr>
              <a:t>5)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ko-KR" altLang="en-US" sz="3000" dirty="0" err="1">
                <a:latin typeface="MalgunGothic"/>
              </a:rPr>
              <a:t>반복문</a:t>
            </a:r>
            <a:r>
              <a:rPr lang="en-US" altLang="ko-KR" sz="3000" dirty="0">
                <a:latin typeface="MalgunGothic"/>
              </a:rPr>
              <a:t>(FOR)</a:t>
            </a:r>
            <a:r>
              <a:rPr lang="ko-KR" altLang="en-US" sz="3000" dirty="0">
                <a:latin typeface="MalgunGothic"/>
              </a:rPr>
              <a:t>과 조건문</a:t>
            </a:r>
            <a:r>
              <a:rPr lang="en-US" altLang="ko-KR" sz="3000" dirty="0">
                <a:latin typeface="MalgunGothic"/>
              </a:rPr>
              <a:t>(IF)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B8431-89B6-7ABA-9566-4733EE52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5"/>
              </a:rPr>
              <a:t>for</a:t>
            </a:r>
            <a:r>
              <a:rPr lang="ko-KR" altLang="en-US" sz="1800" dirty="0">
                <a:effectLst/>
                <a:latin typeface="5"/>
              </a:rPr>
              <a:t>문</a:t>
            </a:r>
            <a:br>
              <a:rPr lang="ko-KR" altLang="en-US" sz="1800" dirty="0">
                <a:effectLst/>
                <a:latin typeface="5"/>
              </a:rPr>
            </a:br>
            <a:r>
              <a:rPr lang="ko-KR" altLang="en-US" sz="1800" dirty="0">
                <a:effectLst/>
                <a:latin typeface="5"/>
              </a:rPr>
              <a:t>지정된 횟수를 반복하는 </a:t>
            </a:r>
            <a:r>
              <a:rPr lang="en-US" altLang="ko-KR" sz="1800" dirty="0">
                <a:effectLst/>
                <a:latin typeface="5"/>
              </a:rPr>
              <a:t>for </a:t>
            </a:r>
            <a:r>
              <a:rPr lang="ko-KR" altLang="en-US" sz="1800" dirty="0">
                <a:effectLst/>
                <a:latin typeface="5"/>
              </a:rPr>
              <a:t>루프</a:t>
            </a:r>
            <a:r>
              <a:rPr lang="en-US" altLang="ko-KR" sz="1800" dirty="0">
                <a:effectLst/>
                <a:latin typeface="5"/>
              </a:rPr>
              <a:t> 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for</a:t>
            </a:r>
            <a:r>
              <a:rPr lang="ko-KR" altLang="en-US" sz="1800" dirty="0">
                <a:effectLst/>
                <a:latin typeface="5"/>
              </a:rPr>
              <a:t>와 </a:t>
            </a:r>
            <a:r>
              <a:rPr lang="en-US" altLang="ko-KR" sz="1800" dirty="0">
                <a:effectLst/>
                <a:latin typeface="5"/>
              </a:rPr>
              <a:t>end </a:t>
            </a:r>
            <a:r>
              <a:rPr lang="ko-KR" altLang="en-US" sz="1800" dirty="0">
                <a:effectLst/>
                <a:latin typeface="5"/>
              </a:rPr>
              <a:t>사이의 명령어들을 반복 횟수만큼 실행</a:t>
            </a:r>
            <a:r>
              <a:rPr lang="en-US" altLang="ko-KR" sz="1800" dirty="0">
                <a:effectLst/>
                <a:latin typeface="5"/>
              </a:rPr>
              <a:t> </a:t>
            </a:r>
            <a:endParaRPr lang="ko-KR" altLang="en-US" dirty="0">
              <a:effectLst/>
            </a:endParaRPr>
          </a:p>
          <a:p>
            <a:endParaRPr lang="ko-KR" altLang="en-US" dirty="0">
              <a:effectLst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6D92F9-AB95-BD4D-55B2-C788D1F7F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525306"/>
            <a:ext cx="6502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/>
            <a:r>
              <a:rPr lang="en-US" altLang="ko-KR" sz="3000" dirty="0">
                <a:latin typeface="MalgunGothic"/>
              </a:rPr>
              <a:t>5)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ko-KR" altLang="en-US" sz="3000" dirty="0" err="1">
                <a:latin typeface="MalgunGothic"/>
              </a:rPr>
              <a:t>반복문</a:t>
            </a:r>
            <a:r>
              <a:rPr lang="en-US" altLang="ko-KR" sz="3000" dirty="0">
                <a:latin typeface="MalgunGothic"/>
              </a:rPr>
              <a:t>(FOR)</a:t>
            </a:r>
            <a:r>
              <a:rPr lang="ko-KR" altLang="en-US" sz="3000" dirty="0">
                <a:latin typeface="MalgunGothic"/>
              </a:rPr>
              <a:t>과 조건문</a:t>
            </a:r>
            <a:r>
              <a:rPr lang="en-US" altLang="ko-KR" sz="3000" dirty="0">
                <a:latin typeface="MalgunGothic"/>
              </a:rPr>
              <a:t>(IF)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B8431-89B6-7ABA-9566-4733EE52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5"/>
              </a:rPr>
              <a:t>if</a:t>
            </a:r>
            <a:r>
              <a:rPr lang="ko-KR" altLang="en-US" sz="1800" dirty="0">
                <a:effectLst/>
                <a:latin typeface="5"/>
              </a:rPr>
              <a:t>문</a:t>
            </a:r>
            <a:br>
              <a:rPr lang="ko-KR" altLang="en-US" sz="1800" dirty="0">
                <a:effectLst/>
                <a:latin typeface="5"/>
              </a:rPr>
            </a:br>
            <a:r>
              <a:rPr lang="ko-KR" altLang="en-US" sz="1800" dirty="0">
                <a:effectLst/>
                <a:latin typeface="5"/>
              </a:rPr>
              <a:t>주어진 조건에 따라 명령의 실행을 선택적으로 할 수 있으며</a:t>
            </a:r>
            <a:r>
              <a:rPr lang="en-US" altLang="ko-KR" sz="1800" dirty="0">
                <a:effectLst/>
                <a:latin typeface="5"/>
              </a:rPr>
              <a:t>, </a:t>
            </a:r>
            <a:br>
              <a:rPr lang="en-US" altLang="ko-KR" sz="1200" dirty="0"/>
            </a:br>
            <a:r>
              <a:rPr lang="ko-KR" altLang="en-US" sz="1800" dirty="0">
                <a:effectLst/>
                <a:latin typeface="5"/>
              </a:rPr>
              <a:t>조건이 </a:t>
            </a:r>
            <a:r>
              <a:rPr lang="en-US" altLang="ko-KR" sz="1800" dirty="0">
                <a:effectLst/>
                <a:latin typeface="5"/>
              </a:rPr>
              <a:t>true</a:t>
            </a:r>
            <a:r>
              <a:rPr lang="ko-KR" altLang="en-US" sz="1800" dirty="0">
                <a:effectLst/>
                <a:latin typeface="5"/>
              </a:rPr>
              <a:t>인 경우 명령문을 실행</a:t>
            </a:r>
            <a:endParaRPr lang="ko-KR" altLang="en-US" sz="1200" dirty="0">
              <a:effectLst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AC10F4-9671-4FE9-A073-FD7DA6F00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653800"/>
            <a:ext cx="5969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71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8424000" cy="720000"/>
          </a:xfrm>
        </p:spPr>
        <p:txBody>
          <a:bodyPr>
            <a:normAutofit/>
          </a:bodyPr>
          <a:lstStyle/>
          <a:p>
            <a:pPr marL="333375" lvl="1"/>
            <a:r>
              <a:rPr lang="en-US" altLang="ko-KR" sz="3000" dirty="0">
                <a:latin typeface="MalgunGothic"/>
              </a:rPr>
              <a:t>6)</a:t>
            </a:r>
            <a:r>
              <a:rPr lang="ko-KR" altLang="en-US" sz="3000" dirty="0">
                <a:latin typeface="MalgunGothic"/>
              </a:rPr>
              <a:t> 함수 작성법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CB8431-89B6-7ABA-9566-4733EE527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5"/>
              </a:rPr>
              <a:t>함수 작성 시 주의사항</a:t>
            </a:r>
            <a:br>
              <a:rPr lang="ko-KR" altLang="en-US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1. </a:t>
            </a:r>
            <a:r>
              <a:rPr lang="ko-KR" altLang="en-US" sz="1800" dirty="0">
                <a:effectLst/>
                <a:latin typeface="5"/>
              </a:rPr>
              <a:t>함수명과 파일명은 같아야 </a:t>
            </a:r>
            <a:r>
              <a:rPr lang="ko-KR" altLang="en-US" sz="1800" dirty="0">
                <a:latin typeface="5"/>
              </a:rPr>
              <a:t>함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2. </a:t>
            </a:r>
            <a:r>
              <a:rPr lang="ko-KR" altLang="en-US" sz="1800" dirty="0">
                <a:effectLst/>
                <a:latin typeface="5"/>
              </a:rPr>
              <a:t>유효한 함수 이름은 영문자로 시작하고 영문자</a:t>
            </a:r>
            <a:r>
              <a:rPr lang="en-US" altLang="ko-KR" sz="1800" dirty="0">
                <a:effectLst/>
                <a:latin typeface="5"/>
              </a:rPr>
              <a:t>, </a:t>
            </a:r>
            <a:r>
              <a:rPr lang="ko-KR" altLang="en-US" sz="1800" dirty="0">
                <a:effectLst/>
                <a:latin typeface="5"/>
              </a:rPr>
              <a:t>숫자</a:t>
            </a:r>
            <a:r>
              <a:rPr lang="en-US" altLang="ko-KR" sz="1800" dirty="0">
                <a:effectLst/>
                <a:latin typeface="5"/>
              </a:rPr>
              <a:t>, </a:t>
            </a:r>
            <a:r>
              <a:rPr lang="ko-KR" altLang="en-US" sz="1800" dirty="0">
                <a:effectLst/>
                <a:latin typeface="5"/>
              </a:rPr>
              <a:t>밑줄을 포함할 수 있음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3. </a:t>
            </a:r>
            <a:r>
              <a:rPr lang="ko-KR" altLang="en-US" sz="1800" dirty="0">
                <a:effectLst/>
                <a:latin typeface="5"/>
              </a:rPr>
              <a:t>파일에는 여러 개의 로컬 함수나 중첩 함수가 포함될 수 있으며 </a:t>
            </a:r>
            <a:r>
              <a:rPr lang="en-US" altLang="ko-KR" sz="1800" dirty="0">
                <a:effectLst/>
                <a:latin typeface="5"/>
              </a:rPr>
              <a:t>end </a:t>
            </a:r>
            <a:r>
              <a:rPr lang="ko-KR" altLang="en-US" sz="1800" dirty="0">
                <a:effectLst/>
                <a:latin typeface="5"/>
              </a:rPr>
              <a:t>키워드를 사용해 각 함수의 끝을 표기</a:t>
            </a:r>
            <a:endParaRPr lang="ko-KR" altLang="en-US" dirty="0">
              <a:effectLst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ED5D60-F733-D9C8-BADB-DDB796D1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10" y="3429000"/>
            <a:ext cx="5003779" cy="27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124206"/>
            <a:ext cx="9144000" cy="1326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</a:t>
            </a:r>
            <a:r>
              <a:rPr lang="en-US" altLang="ko-KR" sz="3200" dirty="0">
                <a:effectLst/>
                <a:latin typeface="Calibri" panose="020F0502020204030204" pitchFamily="34" charset="0"/>
              </a:rPr>
              <a:t>BPSK/QPSK (AWGN)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358919" y="3161017"/>
            <a:ext cx="640525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96DFE7-6342-3B16-93B6-73B061FE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2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1)</a:t>
            </a:r>
            <a:r>
              <a:rPr lang="ko-KR" altLang="en-US" sz="3000" dirty="0">
                <a:latin typeface="MalgunGothic"/>
              </a:rPr>
              <a:t> 서론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080000"/>
            <a:ext cx="4212000" cy="5400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5"/>
              </a:rPr>
              <a:t>BPSK/QPSK </a:t>
            </a:r>
            <a:r>
              <a:rPr lang="ko-KR" altLang="en-US" sz="1600" dirty="0">
                <a:latin typeface="5"/>
              </a:rPr>
              <a:t>변조 기법</a:t>
            </a:r>
            <a:endParaRPr lang="en-US" altLang="ko-KR" sz="1600" dirty="0">
              <a:latin typeface="5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0,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1</a:t>
            </a:r>
            <a:r>
              <a:rPr lang="ko-KR" altLang="en-US" sz="1600" dirty="0">
                <a:effectLst/>
                <a:latin typeface="5"/>
              </a:rPr>
              <a:t>과 같은 디지털 신호를 무선파를 이용해 전송하는 가장 쉬운 방법은 주파수 </a:t>
            </a:r>
            <a:r>
              <a:rPr lang="ko-KR" altLang="en-US" sz="1600" dirty="0">
                <a:effectLst/>
                <a:latin typeface="CambriaMath"/>
              </a:rPr>
              <a:t>𝑓</a:t>
            </a:r>
            <a:r>
              <a:rPr lang="en-US" altLang="ko-KR" sz="1600" dirty="0">
                <a:effectLst/>
                <a:latin typeface="CambriaMath"/>
              </a:rPr>
              <a:t>c</a:t>
            </a:r>
            <a:r>
              <a:rPr lang="ko-KR" altLang="en-US" sz="1600" dirty="0">
                <a:effectLst/>
                <a:latin typeface="5"/>
              </a:rPr>
              <a:t>의 반송파에 정보를 실어서 보내는 것</a:t>
            </a:r>
            <a:endParaRPr lang="ko-KR" altLang="en-US" sz="160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effectLst/>
                <a:latin typeface="5"/>
              </a:rPr>
              <a:t>"</a:t>
            </a:r>
            <a:r>
              <a:rPr lang="ko-KR" altLang="en-US" sz="1600" dirty="0">
                <a:effectLst/>
                <a:latin typeface="5"/>
              </a:rPr>
              <a:t>변조</a:t>
            </a:r>
            <a:r>
              <a:rPr lang="en-US" altLang="ko-KR" sz="1600" dirty="0">
                <a:effectLst/>
                <a:latin typeface="5"/>
              </a:rPr>
              <a:t>"</a:t>
            </a:r>
            <a:r>
              <a:rPr lang="ko-KR" altLang="en-US" sz="1600" dirty="0">
                <a:effectLst/>
                <a:latin typeface="5"/>
              </a:rPr>
              <a:t>란 정보데이터를 반송파에 싣는 행위</a:t>
            </a:r>
            <a:endParaRPr lang="en-US" altLang="ko-KR" sz="1600" dirty="0">
              <a:effectLst/>
              <a:latin typeface="5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일반적으로 주파수 </a:t>
            </a:r>
            <a:r>
              <a:rPr lang="en-US" altLang="ko-KR" sz="1600" dirty="0">
                <a:effectLst/>
                <a:latin typeface="5"/>
              </a:rPr>
              <a:t>fc</a:t>
            </a:r>
            <a:r>
              <a:rPr lang="ko-KR" altLang="en-US" sz="1600" dirty="0">
                <a:effectLst/>
                <a:latin typeface="5"/>
              </a:rPr>
              <a:t>의 반송파는 다음과 같이 표현</a:t>
            </a:r>
            <a:br>
              <a:rPr lang="en-US" altLang="ko-KR" sz="1600" dirty="0">
                <a:latin typeface="ArialMT"/>
              </a:rPr>
            </a:br>
            <a:r>
              <a:rPr lang="ko-KR" altLang="en-US" sz="1600" dirty="0">
                <a:effectLst/>
                <a:latin typeface="CambriaMath"/>
              </a:rPr>
              <a:t>𝑠 </a:t>
            </a:r>
            <a:r>
              <a:rPr lang="en-US" altLang="ko-KR" sz="1600" dirty="0">
                <a:effectLst/>
                <a:latin typeface="CambriaMath"/>
              </a:rPr>
              <a:t>( 𝑡 ) = 𝐴 c o s { 2 𝜋 𝑓* 𝑡 + 𝜃 } </a:t>
            </a:r>
            <a:endParaRPr lang="en-US" altLang="ko-KR" sz="1600" dirty="0">
              <a:effectLst/>
              <a:latin typeface="ArialMT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effectLst/>
                <a:latin typeface="CambriaMath"/>
              </a:rPr>
              <a:t>𝐴</a:t>
            </a:r>
            <a:r>
              <a:rPr lang="en-US" altLang="ko-KR" sz="1600" dirty="0">
                <a:effectLst/>
                <a:latin typeface="5"/>
              </a:rPr>
              <a:t>,</a:t>
            </a:r>
            <a:r>
              <a:rPr lang="ko-KR" altLang="en-US" sz="1600" dirty="0">
                <a:effectLst/>
                <a:latin typeface="CambriaMath"/>
              </a:rPr>
              <a:t>𝑓</a:t>
            </a:r>
            <a:r>
              <a:rPr lang="en-US" altLang="ko-KR" sz="1600" dirty="0">
                <a:effectLst/>
                <a:latin typeface="CambriaMath"/>
              </a:rPr>
              <a:t>c</a:t>
            </a:r>
            <a:r>
              <a:rPr lang="en-US" altLang="ko-KR" sz="1600" dirty="0">
                <a:effectLst/>
                <a:latin typeface="5"/>
              </a:rPr>
              <a:t>,</a:t>
            </a:r>
            <a:r>
              <a:rPr lang="ko-KR" altLang="en-US" sz="1600" dirty="0">
                <a:effectLst/>
                <a:latin typeface="CambriaMath"/>
              </a:rPr>
              <a:t>𝜃</a:t>
            </a:r>
            <a:r>
              <a:rPr lang="ko-KR" altLang="en-US" sz="1600" dirty="0">
                <a:effectLst/>
                <a:latin typeface="5"/>
              </a:rPr>
              <a:t>는 각각 </a:t>
            </a:r>
            <a:r>
              <a:rPr lang="ko-KR" altLang="en-US" sz="1600" dirty="0" err="1">
                <a:effectLst/>
                <a:latin typeface="5"/>
              </a:rPr>
              <a:t>반송파신호의</a:t>
            </a:r>
            <a:r>
              <a:rPr lang="ko-KR" altLang="en-US" sz="1600" dirty="0">
                <a:effectLst/>
                <a:latin typeface="5"/>
              </a:rPr>
              <a:t> 진폭</a:t>
            </a:r>
            <a:r>
              <a:rPr lang="en-US" altLang="ko-KR" sz="1600" dirty="0">
                <a:effectLst/>
                <a:latin typeface="5"/>
              </a:rPr>
              <a:t>,</a:t>
            </a:r>
            <a:r>
              <a:rPr lang="ko-KR" altLang="en-US" sz="1600" dirty="0">
                <a:effectLst/>
                <a:latin typeface="5"/>
              </a:rPr>
              <a:t> 중심주파수</a:t>
            </a:r>
            <a:r>
              <a:rPr lang="en-US" altLang="ko-KR" sz="1600" dirty="0">
                <a:effectLst/>
                <a:latin typeface="5"/>
              </a:rPr>
              <a:t>,</a:t>
            </a:r>
            <a:r>
              <a:rPr lang="ko-KR" altLang="en-US" sz="1600" dirty="0">
                <a:effectLst/>
                <a:latin typeface="5"/>
              </a:rPr>
              <a:t> 위상을 나타냄 </a:t>
            </a:r>
            <a:endParaRPr lang="ko-KR" altLang="en-US" sz="1600" dirty="0">
              <a:effectLst/>
            </a:endParaRPr>
          </a:p>
          <a:p>
            <a:pPr lvl="1">
              <a:lnSpc>
                <a:spcPct val="150000"/>
              </a:lnSpc>
            </a:pPr>
            <a:endParaRPr lang="ko-KR" altLang="en-US" sz="1600" dirty="0">
              <a:effectLst/>
              <a:latin typeface="ArialMT"/>
            </a:endParaRPr>
          </a:p>
          <a:p>
            <a:pPr lvl="1"/>
            <a:endParaRPr lang="ko-KR" altLang="en-US" sz="8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EEB8-4930-9165-9E03-6837FD6D66F4}"/>
              </a:ext>
            </a:extLst>
          </p:cNvPr>
          <p:cNvSpPr txBox="1"/>
          <p:nvPr/>
        </p:nvSpPr>
        <p:spPr>
          <a:xfrm>
            <a:off x="3493008" y="605332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MATLAB</a:t>
            </a:r>
            <a:r>
              <a:rPr kumimoji="1" lang="ko-KR" altLang="en-US" dirty="0"/>
              <a:t> 시작화면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532E319-D6C8-68DA-0B27-16CF11885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68" y="2015947"/>
            <a:ext cx="4108541" cy="28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5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b="0" dirty="0"/>
              <a:t>1) </a:t>
            </a:r>
            <a:r>
              <a:rPr kumimoji="1" lang="ko-KR" altLang="en-US" sz="3000" b="0" dirty="0"/>
              <a:t>각 변조 방식 별 파형의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200" dirty="0"/>
              <a:t>AM </a:t>
            </a:r>
            <a:r>
              <a:rPr kumimoji="1" lang="ko-KR" altLang="en-US" sz="2200" dirty="0"/>
              <a:t>변조 방식</a:t>
            </a:r>
            <a:endParaRPr kumimoji="1" lang="en-US" altLang="ko-KR" sz="2200" dirty="0"/>
          </a:p>
          <a:p>
            <a:r>
              <a:rPr lang="en-US" altLang="ko-KR" sz="1800" dirty="0">
                <a:effectLst/>
                <a:latin typeface="5"/>
              </a:rPr>
              <a:t>RFID, NFC(Near Field Communications)</a:t>
            </a:r>
            <a:r>
              <a:rPr lang="ko-KR" altLang="en-US" sz="1800" dirty="0">
                <a:effectLst/>
                <a:latin typeface="5"/>
              </a:rPr>
              <a:t>에 사용되며 무선 이동 통신에 불리하다는 단점이 있다</a:t>
            </a:r>
            <a:r>
              <a:rPr lang="en-US" altLang="ko-KR" sz="1800" dirty="0">
                <a:effectLst/>
                <a:latin typeface="5"/>
              </a:rPr>
              <a:t>. </a:t>
            </a:r>
            <a:endParaRPr lang="ko-KR" altLang="en-US" sz="1800" dirty="0">
              <a:effectLst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그림 5" descr="라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A26946B4-BD3E-6C71-FC85-5AD042049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2464789"/>
            <a:ext cx="6449786" cy="19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1) </a:t>
            </a:r>
            <a:r>
              <a:rPr kumimoji="1" lang="ko-KR" altLang="en-US" dirty="0"/>
              <a:t>각 변조 방식 별 파형의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200" dirty="0"/>
              <a:t>FM </a:t>
            </a:r>
            <a:r>
              <a:rPr kumimoji="1" lang="ko-KR" altLang="en-US" sz="2200" dirty="0"/>
              <a:t>변조 방식</a:t>
            </a:r>
            <a:endParaRPr kumimoji="1" lang="en-US" altLang="ko-KR" sz="2200" dirty="0"/>
          </a:p>
          <a:p>
            <a:r>
              <a:rPr lang="ko-KR" altLang="en-US" sz="1800" dirty="0">
                <a:effectLst/>
                <a:latin typeface="5"/>
              </a:rPr>
              <a:t>생활무전기 </a:t>
            </a:r>
            <a:r>
              <a:rPr lang="en-US" altLang="ko-KR" sz="1800" dirty="0">
                <a:effectLst/>
                <a:latin typeface="5"/>
              </a:rPr>
              <a:t>(Motorola) </a:t>
            </a:r>
            <a:r>
              <a:rPr lang="ko-KR" altLang="en-US" sz="1800" dirty="0">
                <a:effectLst/>
                <a:latin typeface="5"/>
              </a:rPr>
              <a:t>사용되며 무선 이동 통신에 유리하다는 장점이 있다</a:t>
            </a:r>
            <a:r>
              <a:rPr lang="en-US" altLang="ko-KR" sz="1800" dirty="0">
                <a:effectLst/>
                <a:latin typeface="5"/>
              </a:rPr>
              <a:t>. </a:t>
            </a:r>
            <a:endParaRPr lang="ko-KR" altLang="en-US" sz="12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그림 5" descr="라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A26946B4-BD3E-6C71-FC85-5AD042049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489200"/>
            <a:ext cx="6286500" cy="1879600"/>
          </a:xfrm>
          <a:prstGeom prst="rect">
            <a:avLst/>
          </a:prstGeom>
        </p:spPr>
      </p:pic>
      <p:pic>
        <p:nvPicPr>
          <p:cNvPr id="7" name="그림 6" descr="라인, 직사각형, 스크린샷, 평행이(가) 표시된 사진&#10;&#10;자동 생성된 설명">
            <a:extLst>
              <a:ext uri="{FF2B5EF4-FFF2-40B4-BE49-F238E27FC236}">
                <a16:creationId xmlns:a16="http://schemas.microsoft.com/office/drawing/2014/main" id="{5F99B85C-FF68-9325-9D44-EB85E08F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476500"/>
            <a:ext cx="6273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2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1) </a:t>
            </a:r>
            <a:r>
              <a:rPr kumimoji="1" lang="ko-KR" altLang="en-US" dirty="0"/>
              <a:t>각 변조 방식 별 파형의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200" dirty="0"/>
              <a:t>PM </a:t>
            </a:r>
            <a:r>
              <a:rPr kumimoji="1" lang="ko-KR" altLang="en-US" sz="2200" dirty="0"/>
              <a:t>변조 방식</a:t>
            </a:r>
            <a:endParaRPr kumimoji="1" lang="en-US" altLang="ko-KR" sz="2200" dirty="0"/>
          </a:p>
          <a:p>
            <a:r>
              <a:rPr lang="ko-KR" altLang="en-US" sz="1800" dirty="0">
                <a:effectLst/>
                <a:latin typeface="5"/>
              </a:rPr>
              <a:t>위성</a:t>
            </a:r>
            <a:r>
              <a:rPr lang="en-US" altLang="ko-KR" sz="1800" dirty="0">
                <a:effectLst/>
                <a:latin typeface="5"/>
              </a:rPr>
              <a:t>/</a:t>
            </a:r>
            <a:r>
              <a:rPr lang="ko-KR" altLang="en-US" sz="1800" dirty="0">
                <a:effectLst/>
                <a:latin typeface="5"/>
              </a:rPr>
              <a:t>이동통신 시스템에 사용되며 무선 이동 통신에 유리하다는 장점이 있다</a:t>
            </a:r>
            <a:r>
              <a:rPr lang="en-US" altLang="ko-KR" sz="1800" dirty="0">
                <a:effectLst/>
                <a:latin typeface="5"/>
              </a:rPr>
              <a:t>. </a:t>
            </a:r>
            <a:endParaRPr lang="ko-KR" altLang="en-US" sz="12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그림 5" descr="라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A26946B4-BD3E-6C71-FC85-5AD042049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489200"/>
            <a:ext cx="6286500" cy="1879600"/>
          </a:xfrm>
          <a:prstGeom prst="rect">
            <a:avLst/>
          </a:prstGeom>
        </p:spPr>
      </p:pic>
      <p:pic>
        <p:nvPicPr>
          <p:cNvPr id="7" name="그림 6" descr="라인, 직사각형, 스크린샷, 평행이(가) 표시된 사진&#10;&#10;자동 생성된 설명">
            <a:extLst>
              <a:ext uri="{FF2B5EF4-FFF2-40B4-BE49-F238E27FC236}">
                <a16:creationId xmlns:a16="http://schemas.microsoft.com/office/drawing/2014/main" id="{5F99B85C-FF68-9325-9D44-EB85E08F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476500"/>
            <a:ext cx="6273800" cy="1905000"/>
          </a:xfrm>
          <a:prstGeom prst="rect">
            <a:avLst/>
          </a:prstGeom>
        </p:spPr>
      </p:pic>
      <p:pic>
        <p:nvPicPr>
          <p:cNvPr id="8" name="그림 7" descr="라인, 그래프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BD9A33E-6C69-B750-3F19-AD64AFC81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463800"/>
            <a:ext cx="628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BPSK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80000"/>
            <a:ext cx="8758110" cy="5400000"/>
          </a:xfrm>
        </p:spPr>
        <p:txBody>
          <a:bodyPr/>
          <a:lstStyle/>
          <a:p>
            <a:r>
              <a:rPr lang="en-US" altLang="ko-KR" sz="1800" dirty="0">
                <a:effectLst/>
                <a:latin typeface="5"/>
              </a:rPr>
              <a:t>BPSK(Binary Phase Shift Keying)</a:t>
            </a:r>
            <a:r>
              <a:rPr lang="ko-KR" altLang="en-US" sz="1800" dirty="0">
                <a:effectLst/>
                <a:latin typeface="5"/>
              </a:rPr>
              <a:t>는 위상에 정보를 싣는 방식으로 다음과 같이 정의됨</a:t>
            </a:r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CambriaMath"/>
              </a:rPr>
              <a:t>𝑑</a:t>
            </a:r>
            <a:r>
              <a:rPr lang="en-US" altLang="ko-KR" sz="1800" dirty="0">
                <a:effectLst/>
                <a:latin typeface="CambriaMath"/>
              </a:rPr>
              <a:t>'(𝑡)</a:t>
            </a:r>
            <a:r>
              <a:rPr lang="ko-KR" altLang="en-US" sz="1800" dirty="0">
                <a:effectLst/>
                <a:latin typeface="5"/>
              </a:rPr>
              <a:t>는 전송 </a:t>
            </a:r>
            <a:r>
              <a:rPr lang="en-US" altLang="ko-KR" sz="1800" dirty="0">
                <a:effectLst/>
                <a:latin typeface="5"/>
              </a:rPr>
              <a:t>bit </a:t>
            </a:r>
            <a:r>
              <a:rPr lang="ko-KR" altLang="en-US" sz="1800" dirty="0">
                <a:effectLst/>
                <a:latin typeface="5"/>
              </a:rPr>
              <a:t>정보를 </a:t>
            </a:r>
            <a:r>
              <a:rPr lang="en-US" altLang="ko-KR" sz="1800" dirty="0">
                <a:effectLst/>
                <a:latin typeface="5"/>
              </a:rPr>
              <a:t>{0,1}</a:t>
            </a:r>
            <a:r>
              <a:rPr lang="ko-KR" altLang="en-US" sz="1800" dirty="0">
                <a:effectLst/>
                <a:latin typeface="5"/>
              </a:rPr>
              <a:t>에서 </a:t>
            </a:r>
            <a:r>
              <a:rPr lang="en-US" altLang="ko-KR" sz="1800" dirty="0">
                <a:effectLst/>
                <a:latin typeface="5"/>
              </a:rPr>
              <a:t>{1,-1}</a:t>
            </a:r>
            <a:r>
              <a:rPr lang="ko-KR" altLang="en-US" sz="1800" dirty="0">
                <a:effectLst/>
                <a:latin typeface="5"/>
              </a:rPr>
              <a:t>의 심볼로 변환한 값이며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BPSK </a:t>
            </a:r>
            <a:r>
              <a:rPr lang="ko-KR" altLang="en-US" sz="1800" dirty="0">
                <a:effectLst/>
                <a:latin typeface="5"/>
              </a:rPr>
              <a:t>송신신호는 다음과 같은 파형을 가짐</a:t>
            </a:r>
            <a:endParaRPr lang="ko-KR" altLang="en-US" dirty="0">
              <a:effectLst/>
            </a:endParaRPr>
          </a:p>
          <a:p>
            <a:endParaRPr lang="ko-KR" altLang="en-US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3F9637-CBE5-092D-669E-FE09FBC1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04" y="1609351"/>
            <a:ext cx="5702300" cy="342900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284E41A-A5E6-E8A8-B008-2D06BEF84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33" y="3223365"/>
            <a:ext cx="5078371" cy="26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6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124206"/>
            <a:ext cx="9144000" cy="1326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</a:t>
            </a:r>
            <a:r>
              <a:rPr lang="en-US" altLang="ko-KR" sz="3200" dirty="0">
                <a:effectLst/>
                <a:latin typeface="Calibri" panose="020F0502020204030204" pitchFamily="34" charset="0"/>
              </a:rPr>
              <a:t>MATLAB </a:t>
            </a:r>
            <a:r>
              <a:rPr lang="ko-KR" altLang="en-US" sz="3200" dirty="0">
                <a:effectLst/>
                <a:latin typeface="MalgunGothic"/>
              </a:rPr>
              <a:t>기초</a:t>
            </a:r>
            <a:endParaRPr lang="en-US" altLang="ko-KR" sz="3200" dirty="0">
              <a:effectLst/>
              <a:latin typeface="MalgunGothic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58919" y="3161017"/>
            <a:ext cx="640525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96DFE7-6342-3B16-93B6-73B061FE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83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5"/>
              </a:rPr>
              <a:t>Sine </a:t>
            </a:r>
            <a:r>
              <a:rPr lang="ko-KR" altLang="en-US" sz="1800" dirty="0">
                <a:effectLst/>
                <a:latin typeface="5"/>
              </a:rPr>
              <a:t>신호와 </a:t>
            </a:r>
            <a:r>
              <a:rPr lang="en-US" altLang="ko-KR" sz="1800" dirty="0">
                <a:effectLst/>
                <a:latin typeface="5"/>
              </a:rPr>
              <a:t>Cosine </a:t>
            </a:r>
            <a:r>
              <a:rPr lang="ko-KR" altLang="en-US" sz="1800" dirty="0">
                <a:effectLst/>
                <a:latin typeface="5"/>
              </a:rPr>
              <a:t>신호는 서로 </a:t>
            </a:r>
            <a:r>
              <a:rPr lang="ko-KR" altLang="en-US" sz="1800" dirty="0">
                <a:solidFill>
                  <a:srgbClr val="FF0000"/>
                </a:solidFill>
                <a:effectLst/>
                <a:latin typeface="5"/>
              </a:rPr>
              <a:t>직교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5"/>
              </a:rPr>
              <a:t>(?)</a:t>
            </a:r>
            <a:r>
              <a:rPr lang="ko-KR" altLang="en-US" sz="1800" dirty="0">
                <a:effectLst/>
                <a:latin typeface="5"/>
              </a:rPr>
              <a:t>의 특성을 가지고 있으며</a:t>
            </a:r>
            <a:r>
              <a:rPr lang="en-US" altLang="ko-KR" sz="1800" dirty="0">
                <a:effectLst/>
                <a:latin typeface="5"/>
              </a:rPr>
              <a:t>, Sine</a:t>
            </a:r>
            <a:r>
              <a:rPr lang="ko-KR" altLang="en-US" sz="1800" dirty="0">
                <a:effectLst/>
                <a:latin typeface="5"/>
              </a:rPr>
              <a:t>에도 정보를 실을 수 있고</a:t>
            </a:r>
            <a:r>
              <a:rPr lang="en-US" altLang="ko-KR" sz="1800" dirty="0">
                <a:effectLst/>
                <a:latin typeface="5"/>
              </a:rPr>
              <a:t>, Cosine</a:t>
            </a:r>
            <a:r>
              <a:rPr lang="ko-KR" altLang="en-US" sz="1800" dirty="0">
                <a:effectLst/>
                <a:latin typeface="5"/>
              </a:rPr>
              <a:t>에도 정보를 실을 수 있음</a:t>
            </a:r>
            <a:endParaRPr lang="en-US" altLang="ko-KR" sz="1800" dirty="0">
              <a:effectLst/>
              <a:latin typeface="5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5"/>
              </a:rPr>
              <a:t>QPSK</a:t>
            </a:r>
            <a:r>
              <a:rPr lang="ko-KR" altLang="en-US" sz="1800" dirty="0">
                <a:effectLst/>
                <a:latin typeface="5"/>
              </a:rPr>
              <a:t>는 위상에 정보를 싣는 방식으로 </a:t>
            </a:r>
            <a:r>
              <a:rPr lang="en-US" altLang="ko-KR" sz="1800" dirty="0">
                <a:effectLst/>
                <a:latin typeface="5"/>
              </a:rPr>
              <a:t>Sine</a:t>
            </a:r>
            <a:r>
              <a:rPr lang="ko-KR" altLang="en-US" sz="1800" dirty="0">
                <a:effectLst/>
                <a:latin typeface="5"/>
              </a:rPr>
              <a:t>과 </a:t>
            </a:r>
            <a:r>
              <a:rPr lang="en-US" altLang="ko-KR" sz="1800" dirty="0">
                <a:effectLst/>
                <a:latin typeface="5"/>
              </a:rPr>
              <a:t>Cosine</a:t>
            </a:r>
            <a:r>
              <a:rPr lang="ko-KR" altLang="en-US" sz="1800" dirty="0">
                <a:effectLst/>
                <a:latin typeface="5"/>
              </a:rPr>
              <a:t>에 각각 </a:t>
            </a:r>
            <a:r>
              <a:rPr lang="en-US" altLang="ko-KR" sz="1800" dirty="0">
                <a:effectLst/>
                <a:latin typeface="5"/>
              </a:rPr>
              <a:t>1bit</a:t>
            </a:r>
            <a:r>
              <a:rPr lang="ko-KR" altLang="en-US" sz="1800" dirty="0">
                <a:effectLst/>
                <a:latin typeface="5"/>
              </a:rPr>
              <a:t>씩 실어 보내는 방식</a:t>
            </a:r>
            <a:endParaRPr lang="ko-KR" altLang="en-US" sz="1800" dirty="0">
              <a:effectLst/>
              <a:latin typeface="ArialMT"/>
            </a:endParaRPr>
          </a:p>
          <a:p>
            <a:endParaRPr lang="ko-KR" altLang="en-US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그림 5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98CBB5CF-02E7-531F-9B1C-7D551A34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79" y="2940163"/>
            <a:ext cx="4876441" cy="32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3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5"/>
              </a:rPr>
              <a:t>BPSK</a:t>
            </a:r>
            <a:r>
              <a:rPr lang="ko-KR" altLang="en-US" sz="1800" dirty="0">
                <a:effectLst/>
                <a:latin typeface="5"/>
              </a:rPr>
              <a:t>가 </a:t>
            </a:r>
            <a:r>
              <a:rPr lang="en-US" altLang="ko-KR" sz="1800" dirty="0">
                <a:effectLst/>
                <a:latin typeface="5"/>
              </a:rPr>
              <a:t>1</a:t>
            </a:r>
            <a:r>
              <a:rPr lang="ko-KR" altLang="en-US" sz="1800" dirty="0">
                <a:effectLst/>
                <a:latin typeface="5"/>
              </a:rPr>
              <a:t>과 </a:t>
            </a:r>
            <a:r>
              <a:rPr lang="en-US" altLang="ko-KR" sz="1800" dirty="0">
                <a:effectLst/>
                <a:latin typeface="5"/>
              </a:rPr>
              <a:t>0</a:t>
            </a:r>
            <a:r>
              <a:rPr lang="ko-KR" altLang="en-US" sz="1800" dirty="0">
                <a:effectLst/>
                <a:latin typeface="5"/>
              </a:rPr>
              <a:t>의 두가지 신호만을 구분하는 프로토콜인 반면</a:t>
            </a:r>
            <a:r>
              <a:rPr lang="en-US" altLang="ko-KR" sz="1800" dirty="0">
                <a:effectLst/>
                <a:latin typeface="5"/>
              </a:rPr>
              <a:t>, QPSK</a:t>
            </a:r>
            <a:r>
              <a:rPr lang="ko-KR" altLang="en-US" sz="1800" dirty="0">
                <a:effectLst/>
                <a:latin typeface="5"/>
              </a:rPr>
              <a:t>는 </a:t>
            </a:r>
            <a:r>
              <a:rPr lang="en-US" altLang="ko-KR" sz="1800" dirty="0">
                <a:effectLst/>
                <a:latin typeface="5"/>
              </a:rPr>
              <a:t>4</a:t>
            </a:r>
            <a:r>
              <a:rPr lang="ko-KR" altLang="en-US" sz="1800" dirty="0">
                <a:effectLst/>
                <a:latin typeface="5"/>
              </a:rPr>
              <a:t>가지의 디지털 신호를 구분한다</a:t>
            </a:r>
            <a:r>
              <a:rPr lang="en-US" altLang="ko-KR" sz="1800" dirty="0">
                <a:effectLst/>
                <a:latin typeface="5"/>
              </a:rPr>
              <a:t>. </a:t>
            </a:r>
            <a:r>
              <a:rPr lang="ko-KR" altLang="en-US" sz="1800" dirty="0">
                <a:effectLst/>
                <a:latin typeface="5"/>
              </a:rPr>
              <a:t>따라서 동일한 시간에 </a:t>
            </a:r>
            <a:r>
              <a:rPr lang="en-US" altLang="ko-KR" sz="1800" dirty="0">
                <a:effectLst/>
                <a:latin typeface="5"/>
              </a:rPr>
              <a:t>2bits</a:t>
            </a:r>
            <a:r>
              <a:rPr lang="ko-KR" altLang="en-US" sz="1800" dirty="0">
                <a:effectLst/>
                <a:latin typeface="5"/>
              </a:rPr>
              <a:t>씩 전송할 수 있으므로 </a:t>
            </a:r>
            <a:r>
              <a:rPr lang="en-US" altLang="ko-KR" sz="1800" dirty="0">
                <a:effectLst/>
                <a:latin typeface="5"/>
              </a:rPr>
              <a:t>BPSK</a:t>
            </a:r>
            <a:r>
              <a:rPr lang="ko-KR" altLang="en-US" sz="1800" dirty="0">
                <a:effectLst/>
                <a:latin typeface="5"/>
              </a:rPr>
              <a:t>에 비해 </a:t>
            </a:r>
            <a:r>
              <a:rPr lang="en-US" altLang="ko-KR" sz="1800" dirty="0">
                <a:effectLst/>
                <a:latin typeface="5"/>
              </a:rPr>
              <a:t>2</a:t>
            </a:r>
            <a:r>
              <a:rPr lang="ko-KR" altLang="en-US" sz="1800" dirty="0">
                <a:effectLst/>
                <a:latin typeface="5"/>
              </a:rPr>
              <a:t>배 빠른 데이터를 전송할 수 있다</a:t>
            </a:r>
            <a:r>
              <a:rPr lang="en-US" altLang="ko-KR" sz="1800" dirty="0">
                <a:effectLst/>
                <a:latin typeface="5"/>
              </a:rPr>
              <a:t>. </a:t>
            </a:r>
            <a:endParaRPr lang="ko-KR" altLang="en-US" dirty="0">
              <a:effectLst/>
            </a:endParaRPr>
          </a:p>
          <a:p>
            <a:endParaRPr lang="ko-KR" altLang="en-US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그림 5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98CBB5CF-02E7-531F-9B1C-7D551A34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79" y="2801267"/>
            <a:ext cx="4876441" cy="32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1E3563"/>
                </a:solidFill>
                <a:effectLst/>
                <a:latin typeface="4"/>
              </a:rPr>
              <a:t>직교</a:t>
            </a:r>
            <a:r>
              <a:rPr lang="en-US" altLang="ko-KR" sz="1800" dirty="0">
                <a:solidFill>
                  <a:srgbClr val="1E3563"/>
                </a:solidFill>
                <a:effectLst/>
                <a:latin typeface="4"/>
              </a:rPr>
              <a:t>(Orthogonality)</a:t>
            </a:r>
            <a:r>
              <a:rPr lang="ko-KR" altLang="en-US" sz="1800" dirty="0">
                <a:solidFill>
                  <a:srgbClr val="1E3563"/>
                </a:solidFill>
                <a:effectLst/>
                <a:latin typeface="4"/>
              </a:rPr>
              <a:t>란 무엇인가</a:t>
            </a:r>
            <a:r>
              <a:rPr lang="en-US" altLang="ko-KR" sz="1800" dirty="0">
                <a:solidFill>
                  <a:srgbClr val="1E3563"/>
                </a:solidFill>
                <a:effectLst/>
                <a:latin typeface="4"/>
              </a:rPr>
              <a:t>? </a:t>
            </a:r>
            <a:endParaRPr lang="en-US" altLang="ko-KR" sz="1800" dirty="0">
              <a:solidFill>
                <a:srgbClr val="1E3563"/>
              </a:solidFill>
              <a:latin typeface="4"/>
            </a:endParaRPr>
          </a:p>
          <a:p>
            <a:r>
              <a:rPr lang="ko-KR" altLang="en-US" sz="1800" dirty="0">
                <a:effectLst/>
                <a:latin typeface="5"/>
              </a:rPr>
              <a:t>두 신호의 내적</a:t>
            </a:r>
            <a:r>
              <a:rPr lang="en-US" altLang="ko-KR" sz="1800" dirty="0">
                <a:effectLst/>
                <a:latin typeface="5"/>
              </a:rPr>
              <a:t>(</a:t>
            </a:r>
            <a:r>
              <a:rPr lang="en-US" altLang="ko-KR" sz="1800" dirty="0" err="1">
                <a:effectLst/>
                <a:latin typeface="5"/>
              </a:rPr>
              <a:t>InnerProduct</a:t>
            </a:r>
            <a:r>
              <a:rPr lang="en-US" altLang="ko-KR" sz="1800" dirty="0">
                <a:effectLst/>
                <a:latin typeface="5"/>
              </a:rPr>
              <a:t>)</a:t>
            </a:r>
            <a:r>
              <a:rPr lang="ko-KR" altLang="en-US" sz="1800" dirty="0">
                <a:effectLst/>
                <a:latin typeface="5"/>
              </a:rPr>
              <a:t>가 ‘</a:t>
            </a:r>
            <a:r>
              <a:rPr lang="en-US" altLang="ko-KR" sz="1800" dirty="0">
                <a:effectLst/>
                <a:latin typeface="5"/>
              </a:rPr>
              <a:t>0’</a:t>
            </a:r>
            <a:r>
              <a:rPr lang="ko-KR" altLang="en-US" sz="1800" dirty="0">
                <a:effectLst/>
                <a:latin typeface="5"/>
              </a:rPr>
              <a:t>이면 직교이다</a:t>
            </a:r>
            <a:r>
              <a:rPr lang="en-US" altLang="ko-KR" sz="1800" dirty="0">
                <a:effectLst/>
                <a:latin typeface="5"/>
              </a:rPr>
              <a:t>.</a:t>
            </a:r>
          </a:p>
          <a:p>
            <a:endParaRPr lang="en-US" altLang="ko-KR" sz="1800" dirty="0">
              <a:effectLst/>
              <a:latin typeface="5"/>
            </a:endParaRPr>
          </a:p>
          <a:p>
            <a:r>
              <a:rPr lang="ko-KR" altLang="en-US" sz="1800" dirty="0">
                <a:latin typeface="5"/>
              </a:rPr>
              <a:t>연속 신호의 내적 식</a:t>
            </a:r>
            <a:r>
              <a:rPr lang="en-US" altLang="ko-KR" sz="1800" dirty="0">
                <a:effectLst/>
                <a:latin typeface="5"/>
              </a:rPr>
              <a:t> </a:t>
            </a: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pPr marL="0" indent="0">
              <a:buNone/>
            </a:pPr>
            <a:endParaRPr lang="en-US" altLang="ko-KR" sz="1800" dirty="0">
              <a:latin typeface="5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5"/>
            </a:endParaRPr>
          </a:p>
          <a:p>
            <a:r>
              <a:rPr lang="ko-KR" altLang="en-US" sz="1800" dirty="0">
                <a:latin typeface="5"/>
              </a:rPr>
              <a:t>이산 신호의 내적 식</a:t>
            </a: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그림 6" descr="폰트, 친필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92C1D729-BAC7-C065-4104-1897F6333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678896"/>
            <a:ext cx="5143500" cy="889000"/>
          </a:xfrm>
          <a:prstGeom prst="rect">
            <a:avLst/>
          </a:prstGeom>
        </p:spPr>
      </p:pic>
      <p:pic>
        <p:nvPicPr>
          <p:cNvPr id="9" name="그림 8" descr="폰트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2084CA19-E6D2-A53B-E21A-F2180F47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856475"/>
            <a:ext cx="5301760" cy="9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2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</a:rPr>
              <a:t>QPSK </a:t>
            </a:r>
            <a:r>
              <a:rPr lang="ko-KR" altLang="en-US" sz="1800" dirty="0">
                <a:effectLst/>
              </a:rPr>
              <a:t>변복조</a:t>
            </a:r>
            <a:endParaRPr lang="en-US" altLang="ko-KR" sz="1800" dirty="0">
              <a:effectLst/>
            </a:endParaRPr>
          </a:p>
          <a:p>
            <a:r>
              <a:rPr lang="en-US" altLang="ko-KR" sz="1800" dirty="0">
                <a:effectLst/>
                <a:latin typeface="5"/>
              </a:rPr>
              <a:t>QPSK</a:t>
            </a:r>
            <a:r>
              <a:rPr lang="ko-KR" altLang="en-US" sz="1800" dirty="0">
                <a:effectLst/>
                <a:latin typeface="5"/>
              </a:rPr>
              <a:t>는</a:t>
            </a:r>
            <a:r>
              <a:rPr lang="en-US" altLang="ko-KR" sz="1800" dirty="0">
                <a:effectLst/>
                <a:latin typeface="5"/>
              </a:rPr>
              <a:t>Cosine/Sine</a:t>
            </a:r>
            <a:r>
              <a:rPr lang="ko-KR" altLang="en-US" sz="1800" dirty="0">
                <a:effectLst/>
                <a:latin typeface="5"/>
              </a:rPr>
              <a:t>의 위상에 정보를 싣는 방식</a:t>
            </a:r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5"/>
              </a:rPr>
              <a:t>반송파의</a:t>
            </a:r>
            <a:r>
              <a:rPr lang="en-US" altLang="ko-KR" sz="1800" dirty="0">
                <a:effectLst/>
                <a:latin typeface="5"/>
              </a:rPr>
              <a:t>Sine</a:t>
            </a:r>
            <a:r>
              <a:rPr lang="ko-KR" altLang="en-US" sz="1800" dirty="0">
                <a:effectLst/>
                <a:latin typeface="5"/>
              </a:rPr>
              <a:t>과</a:t>
            </a:r>
            <a:r>
              <a:rPr lang="en-US" altLang="ko-KR" sz="1800" dirty="0">
                <a:effectLst/>
                <a:latin typeface="5"/>
              </a:rPr>
              <a:t>Cosine</a:t>
            </a:r>
            <a:r>
              <a:rPr lang="ko-KR" altLang="en-US" sz="1800" dirty="0" err="1">
                <a:effectLst/>
                <a:latin typeface="5"/>
              </a:rPr>
              <a:t>은서로직교의성질이있다</a:t>
            </a:r>
            <a:r>
              <a:rPr lang="en-US" altLang="ko-KR" sz="1800" dirty="0">
                <a:effectLst/>
                <a:latin typeface="5"/>
              </a:rPr>
              <a:t>.</a:t>
            </a:r>
            <a:r>
              <a:rPr lang="ko-KR" altLang="en-US" sz="1800" dirty="0">
                <a:effectLst/>
                <a:latin typeface="5"/>
              </a:rPr>
              <a:t> 즉</a:t>
            </a:r>
            <a:r>
              <a:rPr lang="en-US" altLang="ko-KR" sz="1800" dirty="0">
                <a:effectLst/>
                <a:latin typeface="5"/>
              </a:rPr>
              <a:t>,</a:t>
            </a:r>
            <a:r>
              <a:rPr lang="ko-KR" altLang="en-US" sz="1800" dirty="0">
                <a:effectLst/>
                <a:latin typeface="5"/>
              </a:rPr>
              <a:t>수신기에서</a:t>
            </a:r>
            <a:r>
              <a:rPr lang="en-US" altLang="ko-KR" sz="1800" dirty="0">
                <a:effectLst/>
                <a:latin typeface="5"/>
              </a:rPr>
              <a:t>Sine</a:t>
            </a:r>
            <a:r>
              <a:rPr lang="ko-KR" altLang="en-US" sz="1800" dirty="0" err="1">
                <a:effectLst/>
                <a:latin typeface="5"/>
              </a:rPr>
              <a:t>을복원할</a:t>
            </a:r>
            <a:r>
              <a:rPr lang="ko-KR" altLang="en-US" sz="1800" dirty="0">
                <a:effectLst/>
                <a:latin typeface="5"/>
              </a:rPr>
              <a:t> 때 </a:t>
            </a:r>
            <a:r>
              <a:rPr lang="en-US" altLang="ko-KR" sz="1800" dirty="0">
                <a:effectLst/>
                <a:latin typeface="5"/>
              </a:rPr>
              <a:t>Cosine</a:t>
            </a:r>
            <a:r>
              <a:rPr lang="ko-KR" altLang="en-US" sz="1800" dirty="0">
                <a:effectLst/>
                <a:latin typeface="5"/>
              </a:rPr>
              <a:t>은 사라지고 마찬가지로 </a:t>
            </a:r>
            <a:r>
              <a:rPr lang="en-US" altLang="ko-KR" sz="1800" dirty="0">
                <a:effectLst/>
                <a:latin typeface="5"/>
              </a:rPr>
              <a:t>Cosine</a:t>
            </a:r>
            <a:r>
              <a:rPr lang="ko-KR" altLang="en-US" sz="1800" dirty="0">
                <a:effectLst/>
                <a:latin typeface="5"/>
              </a:rPr>
              <a:t>을 복원할 때 </a:t>
            </a:r>
            <a:r>
              <a:rPr lang="en-US" altLang="ko-KR" sz="1800" dirty="0">
                <a:effectLst/>
                <a:latin typeface="5"/>
              </a:rPr>
              <a:t>Sine</a:t>
            </a:r>
            <a:r>
              <a:rPr lang="ko-KR" altLang="en-US" sz="1800" dirty="0">
                <a:effectLst/>
                <a:latin typeface="5"/>
              </a:rPr>
              <a:t>은 사라진다</a:t>
            </a:r>
            <a:r>
              <a:rPr lang="en-US" altLang="ko-KR" sz="1800" dirty="0">
                <a:effectLst/>
                <a:latin typeface="5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endParaRPr lang="ko-KR" altLang="en-US" sz="12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그림 5" descr="폰트, 친필, 텍스트, 서예이(가) 표시된 사진&#10;&#10;자동 생성된 설명">
            <a:extLst>
              <a:ext uri="{FF2B5EF4-FFF2-40B4-BE49-F238E27FC236}">
                <a16:creationId xmlns:a16="http://schemas.microsoft.com/office/drawing/2014/main" id="{F8E0A7E8-939C-77A5-103B-6EE45C767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92" y="2022615"/>
            <a:ext cx="5649651" cy="9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5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</a:rPr>
              <a:t>QPSK </a:t>
            </a:r>
            <a:r>
              <a:rPr lang="ko-KR" altLang="en-US" sz="1800" dirty="0">
                <a:effectLst/>
              </a:rPr>
              <a:t>변복조</a:t>
            </a:r>
            <a:endParaRPr lang="en-US" altLang="ko-KR" sz="1800" dirty="0"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5"/>
              </a:rPr>
              <a:t>따라서 </a:t>
            </a:r>
            <a:r>
              <a:rPr lang="en-US" altLang="ko-KR" sz="1800" dirty="0">
                <a:effectLst/>
                <a:latin typeface="5"/>
              </a:rPr>
              <a:t>Sine</a:t>
            </a:r>
            <a:r>
              <a:rPr lang="ko-KR" altLang="en-US" sz="1800" dirty="0">
                <a:effectLst/>
                <a:latin typeface="5"/>
              </a:rPr>
              <a:t>과 </a:t>
            </a:r>
            <a:r>
              <a:rPr lang="en-US" altLang="ko-KR" sz="1800" dirty="0">
                <a:effectLst/>
                <a:latin typeface="5"/>
              </a:rPr>
              <a:t>Cosine</a:t>
            </a:r>
            <a:r>
              <a:rPr lang="ko-KR" altLang="en-US" sz="1800" dirty="0">
                <a:effectLst/>
                <a:latin typeface="5"/>
              </a:rPr>
              <a:t>에 독립적으로 정보를 실어 보낼 수 있다</a:t>
            </a:r>
            <a:r>
              <a:rPr lang="en-US" altLang="ko-KR" sz="1800" dirty="0">
                <a:effectLst/>
                <a:latin typeface="5"/>
              </a:rPr>
              <a:t>. </a:t>
            </a:r>
            <a:br>
              <a:rPr lang="en-US" altLang="ko-KR" sz="1800" dirty="0">
                <a:latin typeface="ArialMT"/>
              </a:rPr>
            </a:br>
            <a:r>
              <a:rPr lang="en-US" altLang="ko-KR" sz="1800" dirty="0">
                <a:effectLst/>
                <a:latin typeface="5"/>
              </a:rPr>
              <a:t>-&gt;</a:t>
            </a:r>
            <a:r>
              <a:rPr lang="ko-KR" altLang="en-US" sz="1800" dirty="0">
                <a:effectLst/>
                <a:latin typeface="5"/>
              </a:rPr>
              <a:t> 주파수 자원이 </a:t>
            </a:r>
            <a:r>
              <a:rPr lang="en-US" altLang="ko-KR" sz="1800" dirty="0">
                <a:effectLst/>
                <a:latin typeface="5"/>
              </a:rPr>
              <a:t>2</a:t>
            </a:r>
            <a:r>
              <a:rPr lang="ko-KR" altLang="en-US" sz="1800" dirty="0">
                <a:effectLst/>
                <a:latin typeface="5"/>
              </a:rPr>
              <a:t>배로 늘어남 </a:t>
            </a:r>
            <a:endParaRPr lang="ko-KR" altLang="en-US" sz="1800" dirty="0">
              <a:effectLst/>
              <a:latin typeface="ArialMT"/>
            </a:endParaRPr>
          </a:p>
          <a:p>
            <a:endParaRPr lang="ko-KR" altLang="en-US" sz="12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FEECB3F-DCC7-BF84-1602-225D8607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94" y="2569579"/>
            <a:ext cx="4043612" cy="36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8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변복조에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effectLst/>
              </a:rPr>
              <a:t>QPS</a:t>
            </a:r>
            <a:r>
              <a:rPr lang="en-US" altLang="ko-KR" sz="1800" dirty="0"/>
              <a:t>K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사용한 모뎀의 수신기</a:t>
            </a:r>
            <a:endParaRPr lang="ko-KR" altLang="en-US" sz="18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9860E77-73C7-7EFA-B901-1DEEE407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24" y="1851949"/>
            <a:ext cx="5824551" cy="41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</a:t>
            </a:r>
            <a:r>
              <a:rPr kumimoji="1" lang="ko-KR" altLang="en-US" dirty="0"/>
              <a:t>디지털 통신의 수학적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디지털 통신에서는 종종 복소수 신호를 사용한다</a:t>
            </a:r>
            <a:r>
              <a:rPr lang="en-US" altLang="ko-KR" sz="1600" dirty="0">
                <a:effectLst/>
                <a:latin typeface="5"/>
              </a:rPr>
              <a:t>. </a:t>
            </a:r>
            <a:br>
              <a:rPr lang="en-US" altLang="ko-KR" sz="1600" dirty="0">
                <a:effectLst/>
                <a:latin typeface="5"/>
              </a:rPr>
            </a:br>
            <a:r>
              <a:rPr lang="en-US" altLang="ko-KR" sz="1600" dirty="0">
                <a:effectLst/>
                <a:latin typeface="5"/>
              </a:rPr>
              <a:t>-&gt;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Wingdings" pitchFamily="2" charset="2"/>
              </a:rPr>
              <a:t>실</a:t>
            </a:r>
            <a:r>
              <a:rPr lang="ko-KR" altLang="en-US" sz="1600" dirty="0">
                <a:effectLst/>
                <a:latin typeface="5"/>
              </a:rPr>
              <a:t>제 복소수 신호가 존재 가능한가</a:t>
            </a:r>
            <a:r>
              <a:rPr lang="en-US" altLang="ko-KR" sz="1600" dirty="0">
                <a:effectLst/>
                <a:latin typeface="5"/>
              </a:rPr>
              <a:t>? (X) </a:t>
            </a:r>
            <a:endParaRPr lang="en-US" altLang="ko-KR" sz="16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직교하는 </a:t>
            </a:r>
            <a:r>
              <a:rPr lang="en-US" altLang="ko-KR" sz="1600" dirty="0">
                <a:effectLst/>
                <a:latin typeface="5"/>
              </a:rPr>
              <a:t>Cosine, Sine</a:t>
            </a:r>
            <a:r>
              <a:rPr lang="ko-KR" altLang="en-US" sz="1600" dirty="0">
                <a:effectLst/>
                <a:latin typeface="5"/>
              </a:rPr>
              <a:t>은 서로 다른 차원이라고 볼 수 있어 복소수의 실수와 허수의 특성과 매우 유사하다</a:t>
            </a:r>
            <a:r>
              <a:rPr lang="en-US" altLang="ko-KR" sz="1600" dirty="0">
                <a:effectLst/>
                <a:latin typeface="5"/>
              </a:rPr>
              <a:t>.</a:t>
            </a:r>
            <a:r>
              <a:rPr lang="ko-KR" altLang="en-US" sz="1600" dirty="0">
                <a:effectLst/>
                <a:latin typeface="5"/>
              </a:rPr>
              <a:t> </a:t>
            </a:r>
            <a:br>
              <a:rPr lang="en-US" altLang="ko-KR" sz="1600" dirty="0">
                <a:effectLst/>
                <a:latin typeface="5"/>
              </a:rPr>
            </a:br>
            <a:r>
              <a:rPr lang="en-US" altLang="ko-KR" sz="1600" dirty="0">
                <a:effectLst/>
                <a:latin typeface="5"/>
              </a:rPr>
              <a:t>-&gt;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Cosine, Sine</a:t>
            </a:r>
            <a:r>
              <a:rPr lang="ko-KR" altLang="en-US" sz="1600" dirty="0">
                <a:effectLst/>
                <a:latin typeface="5"/>
              </a:rPr>
              <a:t>은 각각 </a:t>
            </a:r>
            <a:r>
              <a:rPr lang="ko-KR" altLang="en-US" sz="1600" dirty="0" err="1">
                <a:effectLst/>
                <a:latin typeface="5"/>
              </a:rPr>
              <a:t>실수부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허수부로 표현</a:t>
            </a:r>
            <a:r>
              <a:rPr lang="en-US" altLang="ko-KR" sz="1600" dirty="0">
                <a:effectLst/>
                <a:latin typeface="ArialMT"/>
              </a:rPr>
              <a:t> </a:t>
            </a:r>
            <a:br>
              <a:rPr lang="en-US" altLang="ko-KR" sz="1600" dirty="0">
                <a:effectLst/>
                <a:latin typeface="ArialMT"/>
              </a:rPr>
            </a:br>
            <a:r>
              <a:rPr lang="ko-KR" altLang="en-US" sz="1600" dirty="0">
                <a:effectLst/>
                <a:latin typeface="5"/>
              </a:rPr>
              <a:t>결국</a:t>
            </a:r>
            <a:r>
              <a:rPr lang="en-US" altLang="ko-KR" sz="1600" dirty="0">
                <a:effectLst/>
                <a:latin typeface="5"/>
              </a:rPr>
              <a:t>,</a:t>
            </a:r>
            <a:r>
              <a:rPr lang="ko-KR" altLang="en-US" sz="1600" dirty="0">
                <a:effectLst/>
                <a:latin typeface="5"/>
              </a:rPr>
              <a:t>전송 신호는 다음과 같이 재해석</a:t>
            </a:r>
            <a:endParaRPr lang="en-US" altLang="ko-KR" sz="16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 dirty="0">
                <a:solidFill>
                  <a:srgbClr val="FF0000"/>
                </a:solidFill>
                <a:effectLst/>
                <a:latin typeface="5"/>
              </a:rPr>
              <a:t>보내고자 하는 비트 정보로부터 전송할 복소수 신호 </a:t>
            </a:r>
            <a:r>
              <a:rPr lang="ko-KR" altLang="en-US" sz="1800" dirty="0">
                <a:solidFill>
                  <a:srgbClr val="FF0000"/>
                </a:solidFill>
                <a:effectLst/>
                <a:latin typeface="CambriaMath"/>
              </a:rPr>
              <a:t>𝑠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CambriaMath"/>
              </a:rPr>
              <a:t>(𝑡)</a:t>
            </a:r>
            <a:r>
              <a:rPr lang="ko-KR" altLang="en-US" sz="1800" dirty="0" err="1">
                <a:solidFill>
                  <a:srgbClr val="FF0000"/>
                </a:solidFill>
                <a:effectLst/>
                <a:latin typeface="5"/>
              </a:rPr>
              <a:t>를</a:t>
            </a:r>
            <a:r>
              <a:rPr lang="ko-KR" altLang="en-US" sz="1800" dirty="0">
                <a:solidFill>
                  <a:srgbClr val="FF0000"/>
                </a:solidFill>
                <a:effectLst/>
                <a:latin typeface="5"/>
              </a:rPr>
              <a:t> 만드는 방법이 바로 디지털 변조 방식이고 다양한 방식이 존재한다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5"/>
              </a:rPr>
              <a:t>. (QPSK, 16QAM, OFDM ···) </a:t>
            </a:r>
            <a:endParaRPr lang="en-US" altLang="ko-KR" sz="1800" dirty="0">
              <a:solidFill>
                <a:srgbClr val="FF0000"/>
              </a:solidFill>
              <a:effectLst/>
              <a:latin typeface="ArialMT"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그림 6" descr="텍스트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53F8CE84-4F7C-B8AE-2F2F-87B4EEDFA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78" y="3429000"/>
            <a:ext cx="4629443" cy="17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BPSK/QPSK </a:t>
            </a:r>
            <a:r>
              <a:rPr kumimoji="1" lang="ko-KR" altLang="en-US" dirty="0"/>
              <a:t>변조 블록도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4"/>
              </a:rPr>
              <a:t>BPSK </a:t>
            </a:r>
            <a:r>
              <a:rPr lang="ko-KR" altLang="en-US" sz="1800" dirty="0">
                <a:effectLst/>
                <a:latin typeface="4"/>
              </a:rPr>
              <a:t>블록도</a:t>
            </a:r>
            <a:endParaRPr lang="en-US" altLang="ko-KR" sz="1800" dirty="0">
              <a:effectLst/>
              <a:latin typeface="4"/>
            </a:endParaRPr>
          </a:p>
          <a:p>
            <a:endParaRPr lang="en-US" altLang="ko-KR" sz="1800" dirty="0">
              <a:latin typeface="4"/>
            </a:endParaRPr>
          </a:p>
          <a:p>
            <a:endParaRPr lang="en-US" altLang="ko-KR" sz="1800" dirty="0">
              <a:effectLst/>
              <a:latin typeface="4"/>
            </a:endParaRPr>
          </a:p>
          <a:p>
            <a:endParaRPr lang="en-US" altLang="ko-KR" sz="1800" dirty="0">
              <a:latin typeface="4"/>
            </a:endParaRPr>
          </a:p>
          <a:p>
            <a:endParaRPr lang="en-US" altLang="ko-KR" sz="1800" dirty="0">
              <a:effectLst/>
              <a:latin typeface="4"/>
            </a:endParaRPr>
          </a:p>
          <a:p>
            <a:endParaRPr lang="en-US" altLang="ko-KR" sz="1800" dirty="0">
              <a:latin typeface="4"/>
            </a:endParaRPr>
          </a:p>
          <a:p>
            <a:endParaRPr lang="en-US" altLang="ko-KR" sz="1800" dirty="0">
              <a:effectLst/>
              <a:latin typeface="4"/>
            </a:endParaRPr>
          </a:p>
          <a:p>
            <a:r>
              <a:rPr lang="en-US" altLang="ko-KR" sz="1800" dirty="0">
                <a:effectLst/>
                <a:latin typeface="4"/>
              </a:rPr>
              <a:t>QPSK </a:t>
            </a:r>
            <a:r>
              <a:rPr lang="ko-KR" altLang="en-US" sz="1800" dirty="0">
                <a:effectLst/>
                <a:latin typeface="4"/>
              </a:rPr>
              <a:t>블록도 </a:t>
            </a:r>
            <a:endParaRPr lang="ko-KR" altLang="en-US" sz="1200" dirty="0">
              <a:effectLst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DFC66E7-84D5-716A-B7BA-241E8699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0" y="1681552"/>
            <a:ext cx="6311900" cy="1079500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C3B84CB-129B-3968-186B-461DA9DFE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20" y="4122348"/>
            <a:ext cx="6337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06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</a:t>
            </a:r>
            <a:r>
              <a:rPr kumimoji="1" lang="en-US" altLang="ko-KR" dirty="0"/>
              <a:t>Symbol Mapping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5"/>
              </a:rPr>
              <a:t>사용자 데이터를 </a:t>
            </a:r>
            <a:r>
              <a:rPr lang="en-US" altLang="ko-KR" sz="1800" dirty="0">
                <a:effectLst/>
                <a:latin typeface="5"/>
              </a:rPr>
              <a:t>2bits</a:t>
            </a:r>
            <a:r>
              <a:rPr lang="ko-KR" altLang="en-US" sz="1800" dirty="0">
                <a:effectLst/>
                <a:latin typeface="5"/>
              </a:rPr>
              <a:t>씩 잘라서 </a:t>
            </a:r>
            <a:r>
              <a:rPr lang="en-US" altLang="ko-KR" sz="1800" dirty="0">
                <a:effectLst/>
                <a:latin typeface="5"/>
              </a:rPr>
              <a:t>1</a:t>
            </a:r>
            <a:r>
              <a:rPr lang="ko-KR" altLang="en-US" sz="1800" dirty="0">
                <a:effectLst/>
                <a:latin typeface="5"/>
              </a:rPr>
              <a:t>개의 </a:t>
            </a:r>
            <a:r>
              <a:rPr lang="en-US" altLang="ko-KR" sz="1800" dirty="0">
                <a:effectLst/>
                <a:latin typeface="5"/>
              </a:rPr>
              <a:t>QPSK Symbol</a:t>
            </a:r>
            <a:r>
              <a:rPr lang="ko-KR" altLang="en-US" sz="1800" dirty="0">
                <a:effectLst/>
                <a:latin typeface="5"/>
              </a:rPr>
              <a:t>로 </a:t>
            </a:r>
            <a:r>
              <a:rPr lang="en-US" altLang="ko-KR" sz="1800" dirty="0">
                <a:effectLst/>
                <a:latin typeface="5"/>
              </a:rPr>
              <a:t>Mapping </a:t>
            </a:r>
            <a:r>
              <a:rPr lang="ko-KR" altLang="en-US" sz="1800" dirty="0">
                <a:effectLst/>
                <a:latin typeface="5"/>
              </a:rPr>
              <a:t>한다</a:t>
            </a:r>
            <a:r>
              <a:rPr lang="en-US" altLang="ko-KR" sz="1800" dirty="0">
                <a:latin typeface="5"/>
              </a:rPr>
              <a:t>.</a:t>
            </a:r>
            <a:br>
              <a:rPr lang="en-US" altLang="ko-KR" sz="1800" dirty="0">
                <a:latin typeface="5"/>
              </a:rPr>
            </a:br>
            <a:r>
              <a:rPr lang="en-US" altLang="ko-KR" sz="1800" dirty="0">
                <a:latin typeface="5"/>
              </a:rPr>
              <a:t>-&gt; </a:t>
            </a:r>
            <a:r>
              <a:rPr lang="en-US" altLang="ko-KR" sz="1800" dirty="0">
                <a:effectLst/>
                <a:latin typeface="5"/>
              </a:rPr>
              <a:t>Gray Encoding</a:t>
            </a:r>
            <a:r>
              <a:rPr lang="ko-KR" altLang="en-US" sz="1800" dirty="0">
                <a:effectLst/>
                <a:latin typeface="5"/>
              </a:rPr>
              <a:t>을 통해 </a:t>
            </a:r>
            <a:r>
              <a:rPr lang="en-US" altLang="ko-KR" sz="1800" dirty="0">
                <a:effectLst/>
                <a:latin typeface="5"/>
              </a:rPr>
              <a:t>Symbol Error</a:t>
            </a:r>
            <a:r>
              <a:rPr lang="ko-KR" altLang="en-US" sz="1800" dirty="0">
                <a:effectLst/>
                <a:latin typeface="5"/>
              </a:rPr>
              <a:t>가 </a:t>
            </a:r>
            <a:r>
              <a:rPr lang="en-US" altLang="ko-KR" sz="1800" dirty="0">
                <a:effectLst/>
                <a:latin typeface="5"/>
              </a:rPr>
              <a:t>2bits</a:t>
            </a:r>
            <a:r>
              <a:rPr lang="ko-KR" altLang="en-US" sz="1800" dirty="0">
                <a:effectLst/>
                <a:latin typeface="5"/>
              </a:rPr>
              <a:t>의 에러를 발생하지 않도록 한다</a:t>
            </a:r>
            <a:r>
              <a:rPr lang="en-US" altLang="ko-KR" sz="1800" dirty="0">
                <a:effectLst/>
                <a:latin typeface="5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effectLst/>
                <a:latin typeface="5"/>
              </a:rPr>
              <a:t> </a:t>
            </a:r>
            <a:endParaRPr lang="en-US" altLang="ko-KR" sz="1800" dirty="0">
              <a:effectLst/>
              <a:latin typeface="4"/>
            </a:endParaRPr>
          </a:p>
          <a:p>
            <a:r>
              <a:rPr lang="en-US" altLang="ko-KR" sz="1800" dirty="0">
                <a:effectLst/>
                <a:latin typeface="4"/>
              </a:rPr>
              <a:t>QPSK </a:t>
            </a:r>
            <a:r>
              <a:rPr lang="ko-KR" altLang="en-US" sz="1800" dirty="0">
                <a:effectLst/>
                <a:latin typeface="4"/>
              </a:rPr>
              <a:t>변조</a:t>
            </a:r>
            <a:endParaRPr lang="ko-KR" altLang="en-US" sz="1200" dirty="0">
              <a:effectLst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C43118E-CF06-C6CA-F4B6-BFED935F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31" y="3100968"/>
            <a:ext cx="4719937" cy="30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2) QPSK</a:t>
            </a:r>
            <a:r>
              <a:rPr kumimoji="1" lang="ko-KR" altLang="en-US" dirty="0"/>
              <a:t> 복소수 신호를 만드는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5"/>
              </a:rPr>
              <a:t>Real Number(I) </a:t>
            </a:r>
            <a:r>
              <a:rPr lang="ko-KR" altLang="en-US" sz="1800" dirty="0">
                <a:effectLst/>
                <a:latin typeface="5"/>
              </a:rPr>
              <a:t>와 </a:t>
            </a:r>
            <a:r>
              <a:rPr lang="en-US" altLang="ko-KR" sz="1800" dirty="0">
                <a:effectLst/>
                <a:latin typeface="5"/>
              </a:rPr>
              <a:t>Imaginary number(Q) </a:t>
            </a:r>
            <a:r>
              <a:rPr lang="ko-KR" altLang="en-US" sz="1800" dirty="0">
                <a:effectLst/>
                <a:latin typeface="5"/>
              </a:rPr>
              <a:t>가 분 리 되 어 독립적으로 존재하고 복소수 연산에 기반하여 처리</a:t>
            </a:r>
            <a:endParaRPr lang="ko-KR" altLang="en-US" sz="1200" dirty="0">
              <a:effectLst/>
            </a:endParaRPr>
          </a:p>
          <a:p>
            <a:r>
              <a:rPr lang="en-US" altLang="ko-KR" sz="1800" dirty="0">
                <a:effectLst/>
                <a:latin typeface="5"/>
              </a:rPr>
              <a:t>QPSK : Mapping</a:t>
            </a:r>
            <a:r>
              <a:rPr lang="ko-KR" altLang="en-US" sz="1800" dirty="0">
                <a:effectLst/>
                <a:latin typeface="5"/>
              </a:rPr>
              <a:t>에서부터 </a:t>
            </a:r>
            <a:r>
              <a:rPr lang="en-US" altLang="ko-KR" sz="1800" dirty="0">
                <a:effectLst/>
                <a:latin typeface="5"/>
              </a:rPr>
              <a:t>PSF</a:t>
            </a:r>
            <a:r>
              <a:rPr lang="ko-KR" altLang="en-US" sz="1800" dirty="0">
                <a:effectLst/>
                <a:latin typeface="5"/>
              </a:rPr>
              <a:t>까지의 과정 </a:t>
            </a:r>
            <a:endParaRPr lang="ko-KR" altLang="en-US" sz="1200" dirty="0">
              <a:effectLst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11B6E2C-196E-A74A-E61A-38DCBC641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87" y="2191462"/>
            <a:ext cx="4675623" cy="40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76275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이란</a:t>
            </a:r>
            <a:r>
              <a:rPr lang="en-US" altLang="ko-KR" sz="3000" dirty="0">
                <a:latin typeface="MalgunGothic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5"/>
              </a:rPr>
              <a:t>MATLAB</a:t>
            </a:r>
            <a:r>
              <a:rPr lang="ko-KR" altLang="en-US" sz="1800" dirty="0">
                <a:effectLst/>
                <a:latin typeface="5"/>
              </a:rPr>
              <a:t>은 스크립트 언어 중에서도 과학과 공학 분야의 다양한 문제 및 계산을 처리하는데 능한 엔지니어용 소프트웨어</a:t>
            </a:r>
            <a:endParaRPr lang="en-US" altLang="ko-KR" sz="1800" dirty="0">
              <a:effectLst/>
              <a:latin typeface="5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5"/>
              </a:rPr>
              <a:t>행렬과 벡터 연산에 특히 장점을 보임</a:t>
            </a:r>
            <a:endParaRPr lang="en-US" altLang="ko-KR" sz="1800" dirty="0">
              <a:effectLst/>
              <a:latin typeface="5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5"/>
              </a:rPr>
              <a:t>c</a:t>
            </a:r>
            <a:r>
              <a:rPr lang="ko-KR" altLang="en-US" sz="1800" dirty="0">
                <a:effectLst/>
                <a:latin typeface="5"/>
              </a:rPr>
              <a:t>언어와 다르게 유용하고 복잡한 함수 내장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5"/>
              </a:rPr>
              <a:t>: Digital filter design, Matrix inverse, Convolution, Fourier transform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5"/>
              </a:rPr>
              <a:t>분석 그래프를 쉽게 그릴 수 있으며 통신시스템 디자인 시 개발 툴로써 많이 활용</a:t>
            </a:r>
            <a:endParaRPr lang="ko-KR" altLang="en-US" sz="1800" dirty="0">
              <a:effectLst/>
              <a:latin typeface="ArialM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3) MATLAB</a:t>
            </a:r>
            <a:r>
              <a:rPr kumimoji="1" lang="ko-KR" altLang="en-US" dirty="0"/>
              <a:t>을 이용한 </a:t>
            </a:r>
            <a:r>
              <a:rPr kumimoji="1" lang="en-US" altLang="ko-KR" dirty="0"/>
              <a:t>Simulation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6EE3A2-5568-87B4-1D9D-07C847B9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951200"/>
            <a:ext cx="4013200" cy="3657600"/>
          </a:xfrm>
          <a:prstGeom prst="rect">
            <a:avLst/>
          </a:prstGeom>
        </p:spPr>
      </p:pic>
      <p:pic>
        <p:nvPicPr>
          <p:cNvPr id="9" name="그림 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77B73AAA-C45B-EB8F-86B3-6F065F87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44" y="2372153"/>
            <a:ext cx="3069566" cy="21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4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4) </a:t>
            </a:r>
            <a:r>
              <a:rPr lang="en-US" altLang="ko-KR" sz="3200" dirty="0">
                <a:latin typeface="5"/>
              </a:rPr>
              <a:t>AWGN </a:t>
            </a:r>
            <a:r>
              <a:rPr lang="ko-KR" altLang="en-US" sz="3200" dirty="0">
                <a:latin typeface="5"/>
              </a:rPr>
              <a:t>채널 구현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effectLst/>
                <a:latin typeface="5"/>
              </a:rPr>
              <a:t>AWGN(Additive White Gaussian Noise) </a:t>
            </a:r>
            <a:r>
              <a:rPr lang="ko-KR" altLang="en-US" sz="1400" dirty="0">
                <a:effectLst/>
                <a:latin typeface="5"/>
              </a:rPr>
              <a:t>은 통 신 시스템에서 열잡음이 시스템을 훼손시키는 특성을 가진다</a:t>
            </a:r>
            <a:r>
              <a:rPr lang="en-US" altLang="ko-KR" sz="1400" dirty="0">
                <a:effectLst/>
                <a:latin typeface="5"/>
              </a:rPr>
              <a:t>. </a:t>
            </a:r>
            <a:endParaRPr lang="ko-KR" altLang="en-US" sz="1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5"/>
              </a:rPr>
              <a:t>위성 통신이나 유선 통신의 경우 신호가 원거리로 갈수록 전파가 </a:t>
            </a:r>
            <a:endParaRPr lang="ko-KR" altLang="en-US" sz="1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5"/>
              </a:rPr>
              <a:t>감쇄되어 작은 신호로 도착한다</a:t>
            </a:r>
            <a:r>
              <a:rPr lang="en-US" altLang="ko-KR" sz="1400" dirty="0">
                <a:effectLst/>
                <a:latin typeface="5"/>
              </a:rPr>
              <a:t>.</a:t>
            </a:r>
            <a:endParaRPr lang="en-US" altLang="ko-KR" sz="1400" dirty="0">
              <a:latin typeface="5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5"/>
              </a:rPr>
              <a:t>수신안테나의 열 잡음의 수준으로 작게 수신된다</a:t>
            </a:r>
            <a:r>
              <a:rPr lang="en-US" altLang="ko-KR" sz="1400" dirty="0">
                <a:effectLst/>
                <a:latin typeface="5"/>
              </a:rPr>
              <a:t>. </a:t>
            </a: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11D1B5B-B9D3-AF70-2BD5-9D85688D8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0" y="2959566"/>
            <a:ext cx="4330280" cy="31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4) </a:t>
            </a:r>
            <a:r>
              <a:rPr lang="en-US" altLang="ko-KR" sz="3200" dirty="0">
                <a:latin typeface="5"/>
              </a:rPr>
              <a:t>AWGN </a:t>
            </a:r>
            <a:r>
              <a:rPr lang="ko-KR" altLang="en-US" sz="3200" dirty="0">
                <a:latin typeface="5"/>
              </a:rPr>
              <a:t>채널 구현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6EFC-C7D0-6523-BA4A-9D597E0E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effectLst/>
                <a:latin typeface="5"/>
              </a:rPr>
              <a:t>AWGN </a:t>
            </a:r>
            <a:r>
              <a:rPr lang="ko-KR" altLang="en-US" sz="1800" dirty="0">
                <a:effectLst/>
                <a:latin typeface="5"/>
              </a:rPr>
              <a:t>채널의 신호 모델</a:t>
            </a:r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endParaRPr lang="en-US" altLang="ko-KR" sz="1800" dirty="0">
              <a:effectLst/>
              <a:latin typeface="5"/>
            </a:endParaRPr>
          </a:p>
          <a:p>
            <a:endParaRPr lang="en-US" altLang="ko-KR" sz="1800" dirty="0">
              <a:latin typeface="5"/>
            </a:endParaRPr>
          </a:p>
          <a:p>
            <a:pPr marL="0" indent="0">
              <a:buNone/>
            </a:pPr>
            <a:endParaRPr lang="en-US" altLang="ko-KR" sz="1800" dirty="0">
              <a:latin typeface="5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CambriaMath"/>
              </a:rPr>
              <a:t>𝑦</a:t>
            </a:r>
            <a:r>
              <a:rPr lang="en-US" altLang="ko-KR" sz="1600" dirty="0">
                <a:effectLst/>
                <a:latin typeface="CambriaMath"/>
              </a:rPr>
              <a:t>(𝑛)</a:t>
            </a:r>
            <a:r>
              <a:rPr lang="en-US" altLang="ko-KR" sz="1600" dirty="0">
                <a:effectLst/>
                <a:latin typeface="5"/>
              </a:rPr>
              <a:t>:</a:t>
            </a:r>
            <a:r>
              <a:rPr lang="ko-KR" altLang="en-US" sz="1600" dirty="0">
                <a:effectLst/>
                <a:latin typeface="5"/>
              </a:rPr>
              <a:t> 송신 복소수 심볼</a:t>
            </a:r>
            <a:br>
              <a:rPr lang="ko-KR" altLang="en-US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CambriaMath"/>
              </a:rPr>
              <a:t>𝑧</a:t>
            </a:r>
            <a:r>
              <a:rPr lang="en-US" altLang="ko-KR" sz="1600" dirty="0">
                <a:effectLst/>
                <a:latin typeface="CambriaMath"/>
              </a:rPr>
              <a:t>(𝑛) </a:t>
            </a:r>
            <a:r>
              <a:rPr lang="en-US" altLang="ko-KR" sz="1600" dirty="0">
                <a:effectLst/>
                <a:latin typeface="5"/>
              </a:rPr>
              <a:t>: </a:t>
            </a:r>
            <a:r>
              <a:rPr lang="ko-KR" altLang="en-US" sz="1600" dirty="0">
                <a:effectLst/>
                <a:latin typeface="5"/>
              </a:rPr>
              <a:t>잡음 신호</a:t>
            </a:r>
            <a:br>
              <a:rPr lang="ko-KR" altLang="en-US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CambriaMath"/>
              </a:rPr>
              <a:t>𝑟</a:t>
            </a:r>
            <a:r>
              <a:rPr lang="en-US" altLang="ko-KR" sz="1600" dirty="0">
                <a:effectLst/>
                <a:latin typeface="CambriaMath"/>
              </a:rPr>
              <a:t>(𝑛) </a:t>
            </a:r>
            <a:r>
              <a:rPr lang="en-US" altLang="ko-KR" sz="1600" dirty="0">
                <a:effectLst/>
                <a:latin typeface="5"/>
              </a:rPr>
              <a:t>: </a:t>
            </a:r>
            <a:r>
              <a:rPr lang="ko-KR" altLang="en-US" sz="1600" dirty="0">
                <a:effectLst/>
                <a:latin typeface="5"/>
              </a:rPr>
              <a:t>수신 신호</a:t>
            </a:r>
            <a:br>
              <a:rPr lang="ko-KR" altLang="en-US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CambriaMath"/>
              </a:rPr>
              <a:t>𝑧</a:t>
            </a:r>
            <a:r>
              <a:rPr lang="en-US" altLang="ko-KR" sz="1600" dirty="0">
                <a:effectLst/>
                <a:latin typeface="CambriaMath"/>
              </a:rPr>
              <a:t>(𝑛)</a:t>
            </a:r>
            <a:r>
              <a:rPr lang="ko-KR" altLang="en-US" sz="1600" dirty="0">
                <a:effectLst/>
                <a:latin typeface="5"/>
              </a:rPr>
              <a:t>은 정규분포를 갖는 백색 잡음으로 모델링 한다</a:t>
            </a:r>
            <a:r>
              <a:rPr lang="en-US" altLang="ko-KR" sz="1600" dirty="0">
                <a:effectLst/>
                <a:latin typeface="5"/>
              </a:rPr>
              <a:t>.</a:t>
            </a:r>
            <a:br>
              <a:rPr lang="en-US" altLang="ko-KR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5"/>
              </a:rPr>
              <a:t>실제는 </a:t>
            </a:r>
            <a:r>
              <a:rPr lang="ko-KR" altLang="en-US" sz="1600" dirty="0">
                <a:effectLst/>
                <a:latin typeface="CambriaMath"/>
              </a:rPr>
              <a:t>𝑧</a:t>
            </a:r>
            <a:r>
              <a:rPr lang="en-US" altLang="ko-KR" sz="1600" dirty="0">
                <a:effectLst/>
                <a:latin typeface="CambriaMath"/>
              </a:rPr>
              <a:t>(𝑛)</a:t>
            </a:r>
            <a:r>
              <a:rPr lang="ko-KR" altLang="en-US" sz="1600" dirty="0">
                <a:effectLst/>
                <a:latin typeface="5"/>
              </a:rPr>
              <a:t>의 분포와 평균전력은 일정하고 수신신호의 크기가 송수신기 거리에 따라 변화하나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모의실험 시에는 </a:t>
            </a:r>
            <a:r>
              <a:rPr lang="ko-KR" altLang="en-US" sz="1600" dirty="0">
                <a:effectLst/>
                <a:latin typeface="CambriaMath"/>
              </a:rPr>
              <a:t>𝑦</a:t>
            </a:r>
            <a:r>
              <a:rPr lang="en-US" altLang="ko-KR" sz="1600" dirty="0">
                <a:effectLst/>
                <a:latin typeface="CambriaMath"/>
              </a:rPr>
              <a:t>(𝑛)</a:t>
            </a:r>
            <a:r>
              <a:rPr lang="ko-KR" altLang="en-US" sz="1600" dirty="0">
                <a:effectLst/>
                <a:latin typeface="5"/>
              </a:rPr>
              <a:t>의 크기</a:t>
            </a:r>
            <a:r>
              <a:rPr lang="en-US" altLang="ko-KR" sz="1600" dirty="0">
                <a:effectLst/>
                <a:latin typeface="5"/>
              </a:rPr>
              <a:t>(</a:t>
            </a:r>
            <a:r>
              <a:rPr lang="ko-KR" altLang="en-US" sz="1600" dirty="0">
                <a:effectLst/>
                <a:latin typeface="5"/>
              </a:rPr>
              <a:t>전력</a:t>
            </a:r>
            <a:r>
              <a:rPr lang="en-US" altLang="ko-KR" sz="1600" dirty="0">
                <a:effectLst/>
                <a:latin typeface="5"/>
              </a:rPr>
              <a:t>)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일정하게 하고 </a:t>
            </a:r>
            <a:r>
              <a:rPr lang="ko-KR" altLang="en-US" sz="1600" dirty="0">
                <a:effectLst/>
                <a:latin typeface="CambriaMath"/>
              </a:rPr>
              <a:t>𝑧</a:t>
            </a:r>
            <a:r>
              <a:rPr lang="en-US" altLang="ko-KR" sz="1600" dirty="0">
                <a:effectLst/>
                <a:latin typeface="CambriaMath"/>
              </a:rPr>
              <a:t>(𝑛)</a:t>
            </a:r>
            <a:r>
              <a:rPr lang="ko-KR" altLang="en-US" sz="1600" dirty="0">
                <a:effectLst/>
                <a:latin typeface="5"/>
              </a:rPr>
              <a:t>의 전력을 변화시킨다</a:t>
            </a:r>
            <a:r>
              <a:rPr lang="en-US" altLang="ko-KR" sz="1600" dirty="0">
                <a:effectLst/>
                <a:latin typeface="5"/>
              </a:rPr>
              <a:t>. </a:t>
            </a:r>
            <a:endParaRPr lang="ko-KR" altLang="en-US" sz="16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CambriaMath"/>
              </a:rPr>
              <a:t>𝐸</a:t>
            </a:r>
            <a:r>
              <a:rPr lang="en-US" altLang="ko-KR" sz="1600" dirty="0">
                <a:effectLst/>
                <a:latin typeface="CambriaMath"/>
              </a:rPr>
              <a:t>[ 𝑦 𝑛 !]/𝐸[ 𝑧 𝑛 !]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</a:t>
            </a:r>
            <a:r>
              <a:rPr lang="en-US" altLang="ko-KR" sz="1600" dirty="0">
                <a:effectLst/>
                <a:latin typeface="5"/>
              </a:rPr>
              <a:t>SNR(Signal to Noise Ratio)</a:t>
            </a:r>
            <a:r>
              <a:rPr lang="ko-KR" altLang="en-US" sz="1600" dirty="0" err="1">
                <a:effectLst/>
                <a:latin typeface="5"/>
              </a:rPr>
              <a:t>라고</a:t>
            </a:r>
            <a:r>
              <a:rPr lang="ko-KR" altLang="en-US" sz="1600" dirty="0">
                <a:effectLst/>
                <a:latin typeface="5"/>
              </a:rPr>
              <a:t> 부름</a:t>
            </a:r>
            <a:endParaRPr lang="ko-KR" altLang="en-US" sz="1600" dirty="0">
              <a:effectLst/>
            </a:endParaRPr>
          </a:p>
          <a:p>
            <a:pPr marL="0" indent="0">
              <a:buNone/>
            </a:pPr>
            <a:endParaRPr lang="ko-KR" altLang="en-US" sz="1000" dirty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그림 5" descr="폰트, 텍스트, 서예, 타이포그래피이(가) 표시된 사진&#10;&#10;자동 생성된 설명">
            <a:extLst>
              <a:ext uri="{FF2B5EF4-FFF2-40B4-BE49-F238E27FC236}">
                <a16:creationId xmlns:a16="http://schemas.microsoft.com/office/drawing/2014/main" id="{617277B1-5377-A12E-000F-1AAE962FA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10" y="1811307"/>
            <a:ext cx="5003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1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4) </a:t>
            </a:r>
            <a:r>
              <a:rPr lang="en-US" altLang="ko-KR" sz="3200" dirty="0">
                <a:latin typeface="5"/>
              </a:rPr>
              <a:t>AWGN </a:t>
            </a:r>
            <a:r>
              <a:rPr lang="ko-KR" altLang="en-US" sz="3200" dirty="0">
                <a:latin typeface="5"/>
              </a:rPr>
              <a:t>채널 구현</a:t>
            </a:r>
            <a:endParaRPr kumimoji="1" lang="ko-KR" altLang="en-US" dirty="0"/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20719494-65E3-1C8A-1628-0325212B0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1" y="2091762"/>
            <a:ext cx="4307452" cy="287705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B5AC7-63E2-6515-14E7-486595409283}"/>
              </a:ext>
            </a:extLst>
          </p:cNvPr>
          <p:cNvSpPr txBox="1"/>
          <p:nvPr/>
        </p:nvSpPr>
        <p:spPr>
          <a:xfrm>
            <a:off x="3122762" y="1311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189780F9-D61B-47DA-A2C4-E442D719A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5" y="2091762"/>
            <a:ext cx="4104596" cy="2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74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4) </a:t>
            </a:r>
            <a:r>
              <a:rPr lang="en-US" altLang="ko-KR" sz="3200" dirty="0">
                <a:latin typeface="5"/>
              </a:rPr>
              <a:t>AWGN </a:t>
            </a:r>
            <a:r>
              <a:rPr lang="ko-KR" altLang="en-US" sz="3200" dirty="0">
                <a:latin typeface="5"/>
              </a:rPr>
              <a:t>채널 구현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B5AC7-63E2-6515-14E7-486595409283}"/>
              </a:ext>
            </a:extLst>
          </p:cNvPr>
          <p:cNvSpPr txBox="1"/>
          <p:nvPr/>
        </p:nvSpPr>
        <p:spPr>
          <a:xfrm>
            <a:off x="3122762" y="1311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2FB571C-56A7-8268-CB85-E65DAB14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1E3563"/>
                </a:solidFill>
                <a:latin typeface="4"/>
              </a:rPr>
              <a:t>SNR</a:t>
            </a:r>
            <a:endParaRPr lang="ko-KR" altLang="en-US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>
                <a:effectLst/>
                <a:latin typeface="5"/>
              </a:rPr>
              <a:t>다양한 신호 대 잡음 비의 환경에서 수신 성능을 측정</a:t>
            </a:r>
            <a:br>
              <a:rPr lang="en-US" altLang="ko-KR" sz="1800" dirty="0">
                <a:effectLst/>
                <a:latin typeface="5"/>
              </a:rPr>
            </a:br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>
                <a:effectLst/>
                <a:latin typeface="5"/>
              </a:rPr>
              <a:t>신호 대 잡음 비는 </a:t>
            </a:r>
            <a:r>
              <a:rPr lang="en-US" altLang="ko-KR" sz="1800" dirty="0">
                <a:effectLst/>
                <a:latin typeface="5"/>
              </a:rPr>
              <a:t>SNR(Signal to Noise Ratio)</a:t>
            </a:r>
            <a:r>
              <a:rPr lang="ko-KR" altLang="en-US" sz="1800" dirty="0" err="1">
                <a:effectLst/>
                <a:latin typeface="5"/>
              </a:rPr>
              <a:t>라고</a:t>
            </a:r>
            <a:r>
              <a:rPr lang="ko-KR" altLang="en-US" sz="1800" dirty="0">
                <a:effectLst/>
                <a:latin typeface="5"/>
              </a:rPr>
              <a:t> 부르며</a:t>
            </a:r>
            <a:r>
              <a:rPr lang="en-US" altLang="ko-KR" sz="1800" dirty="0">
                <a:effectLst/>
                <a:latin typeface="5"/>
              </a:rPr>
              <a:t>, </a:t>
            </a:r>
            <a:r>
              <a:rPr lang="ko-KR" altLang="en-US" sz="1800" dirty="0">
                <a:effectLst/>
                <a:latin typeface="5"/>
              </a:rPr>
              <a:t>일반적으로 </a:t>
            </a:r>
            <a:r>
              <a:rPr lang="en-US" altLang="ko-KR" sz="1800" dirty="0">
                <a:effectLst/>
                <a:latin typeface="5"/>
              </a:rPr>
              <a:t>dB </a:t>
            </a:r>
            <a:r>
              <a:rPr lang="ko-KR" altLang="en-US" sz="1800" dirty="0">
                <a:effectLst/>
                <a:latin typeface="5"/>
              </a:rPr>
              <a:t>단위로 나타냄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pic>
        <p:nvPicPr>
          <p:cNvPr id="12" name="그림 11" descr="폰트, 텍스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2BF16698-E3F2-3ADE-42BA-0B3BA431A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67" y="3429000"/>
            <a:ext cx="6966666" cy="11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8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5) </a:t>
            </a:r>
            <a:r>
              <a:rPr kumimoji="1" lang="ko-KR" altLang="en-US" dirty="0">
                <a:latin typeface="5"/>
              </a:rPr>
              <a:t>무선 채널 모델 </a:t>
            </a:r>
            <a:r>
              <a:rPr kumimoji="1" lang="en-US" altLang="ko-KR" dirty="0">
                <a:latin typeface="5"/>
              </a:rPr>
              <a:t>Simulation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B5AC7-63E2-6515-14E7-486595409283}"/>
              </a:ext>
            </a:extLst>
          </p:cNvPr>
          <p:cNvSpPr txBox="1"/>
          <p:nvPr/>
        </p:nvSpPr>
        <p:spPr>
          <a:xfrm>
            <a:off x="3122762" y="1311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내용 개체 틀 4" descr="텍스트, 라인, 번호, 폰트이(가) 표시된 사진&#10;&#10;자동 생성된 설명">
            <a:extLst>
              <a:ext uri="{FF2B5EF4-FFF2-40B4-BE49-F238E27FC236}">
                <a16:creationId xmlns:a16="http://schemas.microsoft.com/office/drawing/2014/main" id="{733D6E97-063C-3F6D-9828-F4884444A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2232804"/>
            <a:ext cx="3925370" cy="3005137"/>
          </a:xfr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7F9A3D-F598-B1E4-E48B-412922CC4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84" y="1166435"/>
            <a:ext cx="2801092" cy="51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69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930F-9170-0D1D-F487-3B134F4B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장 실습문제 </a:t>
            </a:r>
            <a:r>
              <a:rPr kumimoji="1" lang="en-US" altLang="ko-KR" dirty="0"/>
              <a:t>1~4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574F7-EBC8-AE13-9BC5-715873BC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B5AC7-63E2-6515-14E7-486595409283}"/>
              </a:ext>
            </a:extLst>
          </p:cNvPr>
          <p:cNvSpPr txBox="1"/>
          <p:nvPr/>
        </p:nvSpPr>
        <p:spPr>
          <a:xfrm>
            <a:off x="3122762" y="1311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9" name="내용 개체 틀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3777AB-A2A8-5A4F-B954-6DACB7D36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70" y="1237890"/>
            <a:ext cx="4665065" cy="4755163"/>
          </a:xfrm>
        </p:spPr>
      </p:pic>
      <p:pic>
        <p:nvPicPr>
          <p:cNvPr id="12" name="그림 11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41D04767-20BB-FC9E-9F11-5A743A80E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73" y="1902667"/>
            <a:ext cx="4072685" cy="30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8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2170" y="1499385"/>
            <a:ext cx="3420438" cy="84605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atinLnBrk="0"/>
            <a:r>
              <a:rPr lang="en-US" altLang="ko-KR" sz="3000"/>
              <a:t>Any Questions?</a:t>
            </a:r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443040" y="2605129"/>
            <a:ext cx="3419569" cy="29846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atinLnBrk="0">
              <a:spcBef>
                <a:spcPts val="422"/>
              </a:spcBef>
            </a:pPr>
            <a:endParaRPr lang="en-US" altLang="ko-KR" sz="15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r="29179" b="-2"/>
          <a:stretch/>
        </p:blipFill>
        <p:spPr>
          <a:xfrm>
            <a:off x="4483341" y="1456764"/>
            <a:ext cx="4069058" cy="39444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4AEC10-A8F2-C67D-DD96-CE249216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4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2)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시작하기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effectLst/>
                <a:latin typeface="5"/>
              </a:rPr>
              <a:t>명령 창 </a:t>
            </a:r>
            <a:r>
              <a:rPr lang="en-US" altLang="ko-KR" sz="1800" dirty="0">
                <a:effectLst/>
                <a:latin typeface="5"/>
              </a:rPr>
              <a:t>: </a:t>
            </a:r>
            <a:r>
              <a:rPr lang="ko-KR" altLang="en-US" sz="1800" dirty="0">
                <a:effectLst/>
                <a:latin typeface="5"/>
              </a:rPr>
              <a:t>프롬프트</a:t>
            </a:r>
            <a:r>
              <a:rPr lang="en-US" altLang="ko-KR" sz="1800" dirty="0">
                <a:effectLst/>
                <a:latin typeface="5"/>
              </a:rPr>
              <a:t>(&gt;&gt;)</a:t>
            </a:r>
            <a:r>
              <a:rPr lang="ko-KR" altLang="en-US" sz="1800" dirty="0">
                <a:effectLst/>
                <a:latin typeface="5"/>
              </a:rPr>
              <a:t>로 표시된 명령줄에 개별 명령문을 입력할 수 있으며</a:t>
            </a:r>
            <a:r>
              <a:rPr lang="en-US" altLang="ko-KR" sz="1800" dirty="0">
                <a:effectLst/>
                <a:latin typeface="5"/>
              </a:rPr>
              <a:t>, </a:t>
            </a:r>
            <a:r>
              <a:rPr lang="ko-KR" altLang="en-US" sz="1800" dirty="0">
                <a:effectLst/>
                <a:latin typeface="5"/>
              </a:rPr>
              <a:t>명령문을 입력하면 명령 창에 결과가 표시 </a:t>
            </a: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96B78-039C-8490-19FA-B261201E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52" y="2303110"/>
            <a:ext cx="6330696" cy="3570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8EEB8-4930-9165-9E03-6837FD6D66F4}"/>
              </a:ext>
            </a:extLst>
          </p:cNvPr>
          <p:cNvSpPr txBox="1"/>
          <p:nvPr/>
        </p:nvSpPr>
        <p:spPr>
          <a:xfrm>
            <a:off x="3493008" y="6053328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MATLAB</a:t>
            </a:r>
            <a:r>
              <a:rPr kumimoji="1" lang="ko-KR" altLang="en-US" dirty="0"/>
              <a:t> 시작화면</a:t>
            </a:r>
          </a:p>
        </p:txBody>
      </p:sp>
    </p:spTree>
    <p:extLst>
      <p:ext uri="{BB962C8B-B14F-4D97-AF65-F5344CB8AC3E}">
        <p14:creationId xmlns:p14="http://schemas.microsoft.com/office/powerpoint/2010/main" val="188526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2)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시작하기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effectLst/>
                <a:latin typeface="5"/>
              </a:rPr>
              <a:t>유용한 명령어</a:t>
            </a: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F66ED3-15DD-F1C9-A249-9154F47BF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879600"/>
            <a:ext cx="6667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>
                <a:latin typeface="MalgunGothic"/>
              </a:rPr>
              <a:t>3)</a:t>
            </a:r>
            <a:r>
              <a:rPr lang="ko-KR" altLang="en-US" sz="3000">
                <a:latin typeface="MalgunGothic"/>
              </a:rPr>
              <a:t> </a:t>
            </a:r>
            <a:r>
              <a:rPr lang="en-US" altLang="ko-KR" sz="3000">
                <a:latin typeface="MalgunGothic"/>
              </a:rPr>
              <a:t>MATLAB</a:t>
            </a:r>
            <a:r>
              <a:rPr lang="ko-KR" altLang="en-US" sz="300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명령창에서 간단한 산술 연산 가능</a:t>
            </a:r>
            <a:br>
              <a:rPr lang="en-US" altLang="ko-KR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5"/>
              </a:rPr>
              <a:t>복잡한 계산도 가능하며</a:t>
            </a:r>
            <a:r>
              <a:rPr lang="en-US" altLang="ko-KR" sz="1600" dirty="0">
                <a:effectLst/>
                <a:latin typeface="5"/>
              </a:rPr>
              <a:t>, MATLAB</a:t>
            </a:r>
            <a:r>
              <a:rPr lang="ko-KR" altLang="en-US" sz="1600" dirty="0">
                <a:effectLst/>
                <a:latin typeface="5"/>
              </a:rPr>
              <a:t>에서는 소괄호</a:t>
            </a:r>
            <a:r>
              <a:rPr lang="en-US" altLang="ko-KR" sz="1600" dirty="0">
                <a:effectLst/>
                <a:latin typeface="5"/>
              </a:rPr>
              <a:t>( )</a:t>
            </a:r>
            <a:r>
              <a:rPr lang="ko-KR" altLang="en-US" sz="1600" dirty="0">
                <a:effectLst/>
                <a:latin typeface="5"/>
              </a:rPr>
              <a:t>만 사용 </a:t>
            </a:r>
            <a:endParaRPr lang="ko-KR" altLang="en-US" sz="9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일반적으로 수식을 계산할 때와 비슷하게 </a:t>
            </a: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도 가장 안쪽의 괄호부터 풀어나감</a:t>
            </a:r>
            <a:endParaRPr lang="ko-KR" altLang="en-US" sz="9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7628A17-7445-59FF-C714-5EECC073E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4" y="3203891"/>
            <a:ext cx="4244600" cy="1887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3CE31-CE18-A963-96E7-7A2C69E4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4"/>
          <a:stretch/>
        </p:blipFill>
        <p:spPr>
          <a:xfrm>
            <a:off x="4837564" y="2443310"/>
            <a:ext cx="1260000" cy="37596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7F59E-B9E5-0152-ABF0-486950644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5"/>
          <a:stretch/>
        </p:blipFill>
        <p:spPr>
          <a:xfrm>
            <a:off x="6216629" y="2443310"/>
            <a:ext cx="1260000" cy="28681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그림 9" descr="텍스트, 폰트, 친필, 스크린샷이(가) 표시된 사진&#10;&#10;자동 생성된 설명">
            <a:extLst>
              <a:ext uri="{FF2B5EF4-FFF2-40B4-BE49-F238E27FC236}">
                <a16:creationId xmlns:a16="http://schemas.microsoft.com/office/drawing/2014/main" id="{07148688-37AF-CB22-ACC0-4819F2629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33" y="2442309"/>
            <a:ext cx="1260000" cy="15231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8EAB3-7344-3680-DF52-3AE1DAFA04BC}"/>
              </a:ext>
            </a:extLst>
          </p:cNvPr>
          <p:cNvSpPr txBox="1"/>
          <p:nvPr/>
        </p:nvSpPr>
        <p:spPr>
          <a:xfrm>
            <a:off x="6216629" y="5572570"/>
            <a:ext cx="3236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%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Inf </a:t>
            </a:r>
            <a:r>
              <a:rPr kumimoji="1" lang="ko-KR" altLang="en-US" sz="1600" dirty="0"/>
              <a:t>는 무한대의 숫자 의미</a:t>
            </a:r>
            <a:br>
              <a:rPr kumimoji="1" lang="en-US" altLang="ko-KR" sz="1600" dirty="0"/>
            </a:br>
            <a:r>
              <a:rPr kumimoji="1" lang="en-US" altLang="ko-KR" sz="1600" dirty="0"/>
              <a:t>%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NaN</a:t>
            </a:r>
            <a:r>
              <a:rPr kumimoji="1" lang="ko-KR" altLang="en-US" sz="1600" dirty="0"/>
              <a:t>은 불능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의미</a:t>
            </a:r>
          </a:p>
        </p:txBody>
      </p:sp>
    </p:spTree>
    <p:extLst>
      <p:ext uri="{BB962C8B-B14F-4D97-AF65-F5344CB8AC3E}">
        <p14:creationId xmlns:p14="http://schemas.microsoft.com/office/powerpoint/2010/main" val="300724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effectLst/>
                <a:latin typeface="5"/>
              </a:rPr>
              <a:t>명령창에서 간단한 산술 연산 가능</a:t>
            </a:r>
            <a:br>
              <a:rPr lang="en-US" altLang="ko-KR" sz="1800" dirty="0">
                <a:effectLst/>
                <a:latin typeface="5"/>
              </a:rPr>
            </a:br>
            <a:endParaRPr lang="ko-KR" altLang="en-US" sz="12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EC737E-E77B-5637-521D-D26436008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3" y="2026792"/>
            <a:ext cx="4087757" cy="3097022"/>
          </a:xfrm>
          <a:prstGeom prst="rect">
            <a:avLst/>
          </a:prstGeom>
        </p:spPr>
      </p:pic>
      <p:pic>
        <p:nvPicPr>
          <p:cNvPr id="12" name="그림 11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3213C296-64C7-9D40-1A46-C0D90603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1855214"/>
            <a:ext cx="1897652" cy="34359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95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5F28D-5120-C90F-2458-5745DA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33375" lvl="1">
              <a:lnSpc>
                <a:spcPct val="100000"/>
              </a:lnSpc>
            </a:pPr>
            <a:r>
              <a:rPr lang="en-US" altLang="ko-KR" sz="3000" dirty="0">
                <a:latin typeface="MalgunGothic"/>
              </a:rPr>
              <a:t>3)</a:t>
            </a:r>
            <a:r>
              <a:rPr lang="ko-KR" altLang="en-US" sz="3000" dirty="0">
                <a:latin typeface="MalgunGothic"/>
              </a:rPr>
              <a:t> </a:t>
            </a:r>
            <a:r>
              <a:rPr lang="en-US" altLang="ko-KR" sz="3000" dirty="0">
                <a:latin typeface="MalgunGothic"/>
              </a:rPr>
              <a:t>MATLAB</a:t>
            </a:r>
            <a:r>
              <a:rPr lang="ko-KR" altLang="en-US" sz="3000" dirty="0">
                <a:latin typeface="MalgunGothic"/>
              </a:rPr>
              <a:t> 기본 사용법</a:t>
            </a:r>
            <a:endParaRPr lang="en-US" altLang="ko-KR" sz="3000" dirty="0">
              <a:latin typeface="Malgun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C0FFF-CDC1-227C-3199-FE0DA56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  <a:latin typeface="5"/>
              </a:rPr>
              <a:t>명령창에서 작업 시 유의할 점</a:t>
            </a:r>
            <a:endParaRPr lang="en-US" altLang="ko-KR" sz="1600" dirty="0">
              <a:effectLst/>
              <a:latin typeface="5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effectLst/>
                <a:latin typeface="5"/>
              </a:rPr>
              <a:t>‘=’ </a:t>
            </a:r>
            <a:r>
              <a:rPr lang="ko-KR" altLang="en-US" sz="1600" dirty="0">
                <a:effectLst/>
                <a:latin typeface="5"/>
              </a:rPr>
              <a:t>는 ‘같다’ 라는 표현이 아니고 대입한다는 의미에 주의</a:t>
            </a:r>
            <a:br>
              <a:rPr lang="en-US" altLang="ko-KR" sz="1600" dirty="0">
                <a:latin typeface="5"/>
              </a:rPr>
            </a:b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에서는 항상 ‘</a:t>
            </a:r>
            <a:r>
              <a:rPr lang="en-US" altLang="ko-KR" sz="1600" dirty="0">
                <a:effectLst/>
                <a:latin typeface="5"/>
              </a:rPr>
              <a:t>=’ </a:t>
            </a:r>
            <a:r>
              <a:rPr lang="ko-KR" altLang="en-US" sz="1600" dirty="0">
                <a:effectLst/>
                <a:latin typeface="5"/>
              </a:rPr>
              <a:t>오른쪽 결과를 왼쪽 변수에 대입</a:t>
            </a:r>
            <a:br>
              <a:rPr lang="en-US" altLang="ko-KR" sz="900" dirty="0"/>
            </a:br>
            <a:r>
              <a:rPr lang="en-US" altLang="ko-KR" sz="1600" dirty="0">
                <a:effectLst/>
                <a:latin typeface="5"/>
              </a:rPr>
              <a:t>&gt;&gt; a=2 </a:t>
            </a:r>
            <a:r>
              <a:rPr lang="en-US" altLang="ko-KR" sz="1600" dirty="0">
                <a:solidFill>
                  <a:srgbClr val="517F33"/>
                </a:solidFill>
                <a:effectLst/>
                <a:latin typeface="5"/>
              </a:rPr>
              <a:t>% a</a:t>
            </a:r>
            <a:r>
              <a:rPr lang="ko-KR" altLang="en-US" sz="1600" dirty="0">
                <a:solidFill>
                  <a:srgbClr val="517F33"/>
                </a:solidFill>
                <a:effectLst/>
                <a:latin typeface="5"/>
              </a:rPr>
              <a:t>라는 변수에 </a:t>
            </a:r>
            <a:r>
              <a:rPr lang="en-US" altLang="ko-KR" sz="1600" dirty="0">
                <a:solidFill>
                  <a:srgbClr val="517F33"/>
                </a:solidFill>
                <a:effectLst/>
                <a:latin typeface="5"/>
              </a:rPr>
              <a:t>2</a:t>
            </a:r>
            <a:r>
              <a:rPr lang="ko-KR" altLang="en-US" sz="1600" dirty="0" err="1">
                <a:solidFill>
                  <a:srgbClr val="517F33"/>
                </a:solidFill>
                <a:effectLst/>
                <a:latin typeface="5"/>
              </a:rPr>
              <a:t>를</a:t>
            </a:r>
            <a:r>
              <a:rPr lang="ko-KR" altLang="en-US" sz="1600" dirty="0">
                <a:solidFill>
                  <a:srgbClr val="517F33"/>
                </a:solidFill>
                <a:effectLst/>
                <a:latin typeface="5"/>
              </a:rPr>
              <a:t> 대입</a:t>
            </a:r>
            <a:endParaRPr lang="ko-KR" altLang="en-US" sz="9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effectLst/>
                <a:latin typeface="5"/>
              </a:rPr>
              <a:t>명령문 끝에 세미콜론</a:t>
            </a:r>
            <a:r>
              <a:rPr lang="en-US" altLang="ko-KR" sz="1600" dirty="0">
                <a:effectLst/>
                <a:latin typeface="5"/>
              </a:rPr>
              <a:t>(;)</a:t>
            </a:r>
            <a:r>
              <a:rPr lang="ko-KR" altLang="en-US" sz="1600" dirty="0">
                <a:effectLst/>
                <a:latin typeface="5"/>
              </a:rPr>
              <a:t>을 붙이면 실행 결과가 화면에 출력되지 않</a:t>
            </a:r>
            <a:r>
              <a:rPr lang="ko-KR" altLang="en-US" sz="1600" dirty="0">
                <a:latin typeface="5"/>
              </a:rPr>
              <a:t>음</a:t>
            </a:r>
            <a:endParaRPr lang="ko-KR" altLang="en-US" sz="9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effectLst/>
                <a:latin typeface="5"/>
              </a:rPr>
              <a:t>같은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라인에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여러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개의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명령문을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입력할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수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있으며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명령을 구분하려면 각 명령의</a:t>
            </a: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끝에 쉼표</a:t>
            </a:r>
            <a:r>
              <a:rPr lang="en-US" altLang="ko-KR" sz="1600" dirty="0">
                <a:effectLst/>
                <a:latin typeface="5"/>
              </a:rPr>
              <a:t>(,)</a:t>
            </a:r>
            <a:r>
              <a:rPr lang="ko-KR" altLang="en-US" sz="1600" dirty="0">
                <a:effectLst/>
                <a:latin typeface="5"/>
              </a:rPr>
              <a:t>나 세미콜론</a:t>
            </a:r>
            <a:r>
              <a:rPr lang="en-US" altLang="ko-KR" sz="1600" dirty="0">
                <a:effectLst/>
                <a:latin typeface="5"/>
              </a:rPr>
              <a:t>(;)</a:t>
            </a:r>
            <a:r>
              <a:rPr lang="ko-KR" altLang="en-US" sz="1600" dirty="0">
                <a:effectLst/>
                <a:latin typeface="5"/>
              </a:rPr>
              <a:t>을 붙임</a:t>
            </a:r>
            <a:br>
              <a:rPr lang="en-US" altLang="ko-KR" sz="1600" dirty="0">
                <a:effectLst/>
                <a:latin typeface="5"/>
              </a:rPr>
            </a:br>
            <a:r>
              <a:rPr lang="ko-KR" altLang="en-US" sz="1600" dirty="0">
                <a:effectLst/>
                <a:latin typeface="5"/>
              </a:rPr>
              <a:t>쉼표로 끝날 경우 결과값을 표시하며</a:t>
            </a:r>
            <a:r>
              <a:rPr lang="en-US" altLang="ko-KR" sz="1600" dirty="0">
                <a:effectLst/>
                <a:latin typeface="5"/>
              </a:rPr>
              <a:t>, </a:t>
            </a:r>
            <a:r>
              <a:rPr lang="ko-KR" altLang="en-US" sz="1600" dirty="0">
                <a:effectLst/>
                <a:latin typeface="5"/>
              </a:rPr>
              <a:t>세미콜론으로 끝날 경우 결과값이 출력되지 않음</a:t>
            </a:r>
            <a:endParaRPr lang="en-US" altLang="ko-KR" sz="9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출력 변수를 지정하지 않으면 </a:t>
            </a: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에서는 </a:t>
            </a:r>
            <a:r>
              <a:rPr lang="en-US" altLang="ko-KR" sz="1600" dirty="0">
                <a:effectLst/>
                <a:latin typeface="5"/>
              </a:rPr>
              <a:t>answer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뜻하는 변수 </a:t>
            </a:r>
            <a:r>
              <a:rPr lang="en-US" altLang="ko-KR" sz="1600" dirty="0" err="1">
                <a:effectLst/>
                <a:latin typeface="5"/>
              </a:rPr>
              <a:t>ans</a:t>
            </a:r>
            <a:r>
              <a:rPr lang="ko-KR" altLang="en-US" sz="1600" dirty="0" err="1">
                <a:effectLst/>
                <a:latin typeface="5"/>
              </a:rPr>
              <a:t>를</a:t>
            </a:r>
            <a:r>
              <a:rPr lang="ko-KR" altLang="en-US" sz="1600" dirty="0">
                <a:effectLst/>
                <a:latin typeface="5"/>
              </a:rPr>
              <a:t> 사용하여 계산 결과를 저장</a:t>
            </a:r>
            <a:endParaRPr lang="ko-KR" altLang="en-US" sz="9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effectLst/>
                <a:latin typeface="5"/>
              </a:rPr>
              <a:t> </a:t>
            </a:r>
            <a:r>
              <a:rPr lang="ko-KR" altLang="en-US" sz="1600" dirty="0">
                <a:effectLst/>
                <a:latin typeface="5"/>
              </a:rPr>
              <a:t>방향키를 사용하여 이전에 실행했던 명령을 다시 호출하여 사용할 수 있음</a:t>
            </a:r>
            <a:br>
              <a:rPr lang="en-US" altLang="ko-KR" sz="900" dirty="0"/>
            </a:br>
            <a:r>
              <a:rPr lang="en-US" altLang="ko-KR" sz="1600" dirty="0">
                <a:effectLst/>
                <a:latin typeface="5"/>
              </a:rPr>
              <a:t>&gt;&gt; a↑ </a:t>
            </a:r>
            <a:r>
              <a:rPr lang="en-US" altLang="ko-KR" sz="1600" dirty="0">
                <a:solidFill>
                  <a:srgbClr val="517F33"/>
                </a:solidFill>
                <a:effectLst/>
                <a:latin typeface="5"/>
              </a:rPr>
              <a:t>% a</a:t>
            </a:r>
            <a:r>
              <a:rPr lang="ko-KR" altLang="en-US" sz="1600" dirty="0">
                <a:solidFill>
                  <a:srgbClr val="517F33"/>
                </a:solidFill>
                <a:effectLst/>
                <a:latin typeface="5"/>
              </a:rPr>
              <a:t>로 시작하는 이전 명령을 순서대로 보여줌</a:t>
            </a:r>
            <a:br>
              <a:rPr lang="en-US" altLang="ko-KR" sz="1600" dirty="0">
                <a:solidFill>
                  <a:srgbClr val="517F33"/>
                </a:solidFill>
                <a:effectLst/>
                <a:latin typeface="5"/>
              </a:rPr>
            </a:br>
            <a:endParaRPr lang="en-US" altLang="ko-KR" sz="1600" dirty="0">
              <a:solidFill>
                <a:srgbClr val="517F33"/>
              </a:solidFill>
              <a:effectLst/>
              <a:latin typeface="5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effectLst/>
                <a:latin typeface="5"/>
              </a:rPr>
              <a:t>MATLAB</a:t>
            </a:r>
            <a:r>
              <a:rPr lang="ko-KR" altLang="en-US" sz="1600" dirty="0">
                <a:effectLst/>
                <a:latin typeface="5"/>
              </a:rPr>
              <a:t>에서 제공하는 함수에 대한 정보가 필요하면 </a:t>
            </a:r>
            <a:r>
              <a:rPr lang="en-US" altLang="ko-KR" sz="1600" dirty="0">
                <a:effectLst/>
                <a:latin typeface="5"/>
              </a:rPr>
              <a:t>help </a:t>
            </a:r>
            <a:r>
              <a:rPr lang="ko-KR" altLang="en-US" sz="1600" dirty="0">
                <a:effectLst/>
                <a:latin typeface="5"/>
              </a:rPr>
              <a:t>명령을 활용한다</a:t>
            </a:r>
            <a:r>
              <a:rPr lang="en-US" altLang="ko-KR" sz="1600" dirty="0">
                <a:effectLst/>
                <a:latin typeface="5"/>
              </a:rPr>
              <a:t>. </a:t>
            </a:r>
            <a:br>
              <a:rPr lang="en-US" altLang="ko-KR" sz="900" dirty="0"/>
            </a:br>
            <a:r>
              <a:rPr lang="en-US" altLang="ko-KR" sz="1600" dirty="0">
                <a:effectLst/>
                <a:latin typeface="5"/>
              </a:rPr>
              <a:t>&gt;&gt; help </a:t>
            </a:r>
            <a:r>
              <a:rPr lang="ko-KR" altLang="en-US" sz="1600" dirty="0" err="1">
                <a:effectLst/>
                <a:latin typeface="5"/>
              </a:rPr>
              <a:t>함수명</a:t>
            </a:r>
            <a:r>
              <a:rPr lang="ko-KR" altLang="en-US" sz="1600" dirty="0">
                <a:effectLst/>
                <a:latin typeface="5"/>
              </a:rPr>
              <a:t> </a:t>
            </a:r>
            <a:endParaRPr lang="ko-KR" altLang="en-US" sz="900" dirty="0">
              <a:effectLst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effectLst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2431B-32A2-1B43-303F-C77B6E99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D0DC-FE30-4EB6-A0ED-1F87F04C36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1A65B5455A9C345AA7D6B6F6B2E4D2E" ma:contentTypeVersion="8" ma:contentTypeDescription="새 문서를 만듭니다." ma:contentTypeScope="" ma:versionID="2d1a2534a524212328cf6998ac8f1979">
  <xsd:schema xmlns:xsd="http://www.w3.org/2001/XMLSchema" xmlns:xs="http://www.w3.org/2001/XMLSchema" xmlns:p="http://schemas.microsoft.com/office/2006/metadata/properties" xmlns:ns2="0a04bda7-b6b6-4c69-a694-5a701c5ea30a" targetNamespace="http://schemas.microsoft.com/office/2006/metadata/properties" ma:root="true" ma:fieldsID="c4178cc35676fc2a69832afc15c8999a" ns2:_="">
    <xsd:import namespace="0a04bda7-b6b6-4c69-a694-5a701c5ea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4bda7-b6b6-4c69-a694-5a701c5ea3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04bda7-b6b6-4c69-a694-5a701c5ea30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8A29321-073E-4CCF-96E6-A4F71DD1A1D6}">
  <ds:schemaRefs>
    <ds:schemaRef ds:uri="0a04bda7-b6b6-4c69-a694-5a701c5ea3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614DD6-9F83-4149-9226-957349983A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04BC18-E337-4F84-AB89-436B96209120}">
  <ds:schemaRefs>
    <ds:schemaRef ds:uri="0a04bda7-b6b6-4c69-a694-5a701c5ea3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1843</Words>
  <Application>Microsoft Macintosh PowerPoint</Application>
  <PresentationFormat>화면 슬라이드 쇼(4:3)</PresentationFormat>
  <Paragraphs>312</Paragraphs>
  <Slides>47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4</vt:lpstr>
      <vt:lpstr>5</vt:lpstr>
      <vt:lpstr>맑은 고딕</vt:lpstr>
      <vt:lpstr>ArialMT</vt:lpstr>
      <vt:lpstr>CambriaMath</vt:lpstr>
      <vt:lpstr>MalgunGothic</vt:lpstr>
      <vt:lpstr>Arial</vt:lpstr>
      <vt:lpstr>Calibri</vt:lpstr>
      <vt:lpstr>Menlo</vt:lpstr>
      <vt:lpstr>Times New Roman</vt:lpstr>
      <vt:lpstr>Wingdings</vt:lpstr>
      <vt:lpstr>Office Theme</vt:lpstr>
      <vt:lpstr>MATLAB 기초, BPSK/QPSK (AWGN) </vt:lpstr>
      <vt:lpstr>목차</vt:lpstr>
      <vt:lpstr>PowerPoint 프레젠테이션</vt:lpstr>
      <vt:lpstr> MATLAB이란?</vt:lpstr>
      <vt:lpstr>2) MATLAB 시작하기</vt:lpstr>
      <vt:lpstr>2) MATLAB 시작하기</vt:lpstr>
      <vt:lpstr>3) MATLAB 기본 사용법</vt:lpstr>
      <vt:lpstr>3) MATLAB 기본 사용법</vt:lpstr>
      <vt:lpstr>3) MATLAB 기본 사용법</vt:lpstr>
      <vt:lpstr>3) MATLAB 기본 사용법</vt:lpstr>
      <vt:lpstr>3) MATLAB 기본 사용법</vt:lpstr>
      <vt:lpstr>3) MATLAB 기본 사용법</vt:lpstr>
      <vt:lpstr>3) MATLAB 기본 사용법</vt:lpstr>
      <vt:lpstr>4) MATLAB 프로그램 m파일 작성법</vt:lpstr>
      <vt:lpstr>실습 1</vt:lpstr>
      <vt:lpstr>실습 1</vt:lpstr>
      <vt:lpstr>4) PLOT 명령을 이용한 그래픽 출력</vt:lpstr>
      <vt:lpstr>4) PLOT 명령을 이용한 그래픽 출력</vt:lpstr>
      <vt:lpstr>실습 2</vt:lpstr>
      <vt:lpstr>실습 2</vt:lpstr>
      <vt:lpstr>5) 반복문(FOR)과 조건문(IF)</vt:lpstr>
      <vt:lpstr>5) 반복문(FOR)과 조건문(IF)</vt:lpstr>
      <vt:lpstr>6) 함수 작성법</vt:lpstr>
      <vt:lpstr>PowerPoint 프레젠테이션</vt:lpstr>
      <vt:lpstr>1) 서론</vt:lpstr>
      <vt:lpstr>1) 각 변조 방식 별 파형의 이해</vt:lpstr>
      <vt:lpstr>1) 각 변조 방식 별 파형의 이해</vt:lpstr>
      <vt:lpstr>1) 각 변조 방식 별 파형의 이해</vt:lpstr>
      <vt:lpstr>2) BPSK 변복조에 대한 이해</vt:lpstr>
      <vt:lpstr>2) QPSK 변복조에 대한 이해</vt:lpstr>
      <vt:lpstr>2) QPSK 변복조에 대한 이해</vt:lpstr>
      <vt:lpstr>2) QPSK 변복조에 대한 이해</vt:lpstr>
      <vt:lpstr>2) QPSK 변복조에 대한 이해</vt:lpstr>
      <vt:lpstr>2) QPSK 변복조에 대한 이해</vt:lpstr>
      <vt:lpstr>2) QPSK 변복조에 대한 이해</vt:lpstr>
      <vt:lpstr>2) 디지털 통신의 수학적 표현</vt:lpstr>
      <vt:lpstr>2) BPSK/QPSK 변조 블록도</vt:lpstr>
      <vt:lpstr>2) QPSK Symbol Mapping</vt:lpstr>
      <vt:lpstr>2) QPSK 복소수 신호를 만드는 과정</vt:lpstr>
      <vt:lpstr>3) MATLAB을 이용한 Simulation</vt:lpstr>
      <vt:lpstr>4) AWGN 채널 구현</vt:lpstr>
      <vt:lpstr>4) AWGN 채널 구현</vt:lpstr>
      <vt:lpstr>4) AWGN 채널 구현</vt:lpstr>
      <vt:lpstr>4) AWGN 채널 구현</vt:lpstr>
      <vt:lpstr>5) 무선 채널 모델 Simulation</vt:lpstr>
      <vt:lpstr>2장 실습문제 1~4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minsukk</dc:creator>
  <cp:lastModifiedBy>민현선</cp:lastModifiedBy>
  <cp:revision>10</cp:revision>
  <cp:lastPrinted>2024-01-08T17:43:00Z</cp:lastPrinted>
  <dcterms:created xsi:type="dcterms:W3CDTF">2015-12-30T03:27:04Z</dcterms:created>
  <dcterms:modified xsi:type="dcterms:W3CDTF">2024-01-11T04:40:07Z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0x010100172A88A657532C42901BD52DA3A1E4E4</vt:lpwstr>
  </property>
</Properties>
</file>